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0"/>
  </p:notesMasterIdLst>
  <p:sldIdLst>
    <p:sldId id="256" r:id="rId2"/>
    <p:sldId id="318" r:id="rId3"/>
    <p:sldId id="321" r:id="rId4"/>
    <p:sldId id="257" r:id="rId5"/>
    <p:sldId id="258" r:id="rId6"/>
    <p:sldId id="265" r:id="rId7"/>
    <p:sldId id="320" r:id="rId8"/>
    <p:sldId id="293" r:id="rId9"/>
    <p:sldId id="294" r:id="rId10"/>
    <p:sldId id="327" r:id="rId11"/>
    <p:sldId id="301" r:id="rId12"/>
    <p:sldId id="326" r:id="rId13"/>
    <p:sldId id="273" r:id="rId14"/>
    <p:sldId id="274" r:id="rId15"/>
    <p:sldId id="295" r:id="rId16"/>
    <p:sldId id="319" r:id="rId17"/>
    <p:sldId id="278" r:id="rId18"/>
    <p:sldId id="296" r:id="rId19"/>
    <p:sldId id="282" r:id="rId20"/>
    <p:sldId id="304" r:id="rId21"/>
    <p:sldId id="284" r:id="rId22"/>
    <p:sldId id="285" r:id="rId23"/>
    <p:sldId id="286" r:id="rId24"/>
    <p:sldId id="297" r:id="rId25"/>
    <p:sldId id="322" r:id="rId26"/>
    <p:sldId id="328" r:id="rId27"/>
    <p:sldId id="329" r:id="rId28"/>
    <p:sldId id="323" r:id="rId29"/>
    <p:sldId id="330" r:id="rId30"/>
    <p:sldId id="324" r:id="rId31"/>
    <p:sldId id="331" r:id="rId32"/>
    <p:sldId id="332" r:id="rId33"/>
    <p:sldId id="298" r:id="rId34"/>
    <p:sldId id="302" r:id="rId35"/>
    <p:sldId id="299" r:id="rId36"/>
    <p:sldId id="303" r:id="rId37"/>
    <p:sldId id="310" r:id="rId38"/>
    <p:sldId id="312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8">
          <p15:clr>
            <a:srgbClr val="A4A3A4"/>
          </p15:clr>
        </p15:guide>
        <p15:guide id="3" pos="2934">
          <p15:clr>
            <a:srgbClr val="A4A3A4"/>
          </p15:clr>
        </p15:guide>
        <p15:guide id="4" pos="-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03"/>
    <a:srgbClr val="8B052D"/>
    <a:srgbClr val="2F528F"/>
    <a:srgbClr val="404040"/>
    <a:srgbClr val="494949"/>
    <a:srgbClr val="AB060C"/>
    <a:srgbClr val="92012A"/>
    <a:srgbClr val="EA8D7F"/>
    <a:srgbClr val="3C92CA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94660"/>
  </p:normalViewPr>
  <p:slideViewPr>
    <p:cSldViewPr snapToGrid="0">
      <p:cViewPr>
        <p:scale>
          <a:sx n="100" d="100"/>
          <a:sy n="100" d="100"/>
        </p:scale>
        <p:origin x="972" y="428"/>
      </p:cViewPr>
      <p:guideLst>
        <p:guide orient="horz" pos="2159"/>
        <p:guide pos="3838"/>
        <p:guide pos="2934"/>
        <p:guide pos="-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0-13T01:26:46.375"/>
    </inkml:context>
    <inkml:brush xml:id="br0">
      <inkml:brushProperty name="width" value="0.03333" units="cm"/>
      <inkml:brushProperty name="height" value="0.03333" units="cm"/>
      <inkml:brushProperty name="ignorePressure" value="1"/>
    </inkml:brush>
  </inkml:definitions>
  <inkml:trace contextRef="#ctx0" brushRef="#br0">11059 7377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0-13T01:43:09.339"/>
    </inkml:context>
    <inkml:brush xml:id="br0">
      <inkml:brushProperty name="width" value="0.03333" units="cm"/>
      <inkml:brushProperty name="height" value="0.03333" units="cm"/>
      <inkml:brushProperty name="ignorePressure" value="1"/>
    </inkml:brush>
  </inkml:definitions>
  <inkml:trace contextRef="#ctx0" brushRef="#br0">11059 7377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85B8C-C62F-4FF4-8A64-97C2943AB159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AA600-CEB2-4611-9C0A-2EEC818202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020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09AEA-B4C0-43BA-9479-D80A78668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0AF1EA-7BFC-439C-8373-FBE1AA078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AC4FFC-6B0E-4816-ADFA-AE10855D4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DDC4A-F192-4FBA-8C7F-A95EEC247544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A8C28D-4BC0-489A-B13A-3E64BBD9E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C2500-EC36-4138-BD99-7C9AA4CF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899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1A22400-4AEF-486F-B57D-030F32069C09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79368FA-E129-449E-804E-C19331F15740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2B5DF-320B-4D48-9978-D2207606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54ED2E-9625-49FF-84C3-96B20D0C0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14720A-7DEB-40CC-892E-6A143514B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4BDB1-2B63-41A4-9079-E00C03A23A38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E2C55A-B57E-4575-AA82-17C1A6617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67EDD1-5DAC-4398-A68A-6B575158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448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B8FE51E-4862-4C5C-875F-1339E393F749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9629083-09B4-484C-B50B-0C32DC91E0A4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E4903AD-6182-4B41-A7E6-644BDB9E8524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53FA883-E03B-48A9-81E8-870942C1FFD8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0EF9BD4-FC78-4F26-9A11-F82AAC3AB97C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624C36B-E098-40D8-B441-10B4AB9C84D2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55DBDD-1120-41F7-90B6-7BEF478A9732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9D988F-8E68-435D-8E81-91288B867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A6345-16D2-43B8-8D3D-B6A7A743A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5EC460-8098-404D-B9A8-9E26BB4BBC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3E5C5-C7C8-4C56-AA13-1D2462749124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C9092-82E1-4BEF-9CCF-46B629FC0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E699E3-EC2C-4DC3-90F4-00D0271E25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F8E93-10DE-4E7F-A688-839F54B90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64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issha.beautynet.co.kr/main.d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customXml" Target="../ink/ink1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95663" y="1647825"/>
            <a:ext cx="5057774" cy="3562350"/>
          </a:xfrm>
          <a:prstGeom prst="rect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n w="952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90975" y="2185194"/>
            <a:ext cx="3867151" cy="1458912"/>
          </a:xfr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b">
            <a:normAutofit/>
          </a:bodyPr>
          <a:lstStyle/>
          <a:p>
            <a:pPr lvl="0">
              <a:defRPr lang="ko-KR" altLang="en-US"/>
            </a:pPr>
            <a:r>
              <a:rPr lang="ko-KR" alt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미샤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홈페이지 </a:t>
            </a:r>
          </a:p>
          <a:p>
            <a:pPr lvl="0">
              <a:defRPr lang="ko-KR" altLang="en-US"/>
            </a:pP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리디자인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6090" y="4281488"/>
            <a:ext cx="1112805" cy="369332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b="0" spc="9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이단비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70D491B-B3FD-4800-B139-D28EEC7B2DBC}"/>
              </a:ext>
            </a:extLst>
          </p:cNvPr>
          <p:cNvCxnSpPr/>
          <p:nvPr/>
        </p:nvCxnSpPr>
        <p:spPr>
          <a:xfrm>
            <a:off x="4738255" y="3805382"/>
            <a:ext cx="2179781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10702C-139E-4D7E-9C2F-5C30011F7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D54B85AD-DCBD-4BBD-85F1-C539930F2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128" y="2740264"/>
            <a:ext cx="432174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화장품에 관심이 있는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10</a:t>
            </a:r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대 후반 이상의 모든 성별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E792AE-8168-4289-ABFB-83ABB8835D65}"/>
              </a:ext>
            </a:extLst>
          </p:cNvPr>
          <p:cNvSpPr txBox="1"/>
          <p:nvPr/>
        </p:nvSpPr>
        <p:spPr>
          <a:xfrm>
            <a:off x="547329" y="203415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타겟 및 컨셉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E407C1F-368D-4D82-BDA2-A2C6383E70FA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030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7EA9EF-57BF-4007-9C10-CC7FDA7E29F9}"/>
              </a:ext>
            </a:extLst>
          </p:cNvPr>
          <p:cNvSpPr/>
          <p:nvPr/>
        </p:nvSpPr>
        <p:spPr>
          <a:xfrm>
            <a:off x="3048000" y="4131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 err="1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미샤</a:t>
            </a:r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홈페이지의 이용자들</a:t>
            </a:r>
            <a:endParaRPr lang="en-US" altLang="ko-KR" kern="1500" dirty="0">
              <a:solidFill>
                <a:srgbClr val="030303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E3F0BBF-A0C8-45A0-8C80-F4C14D61F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8" y="4428303"/>
            <a:ext cx="5354823" cy="53548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1F277F-6CE2-4B1A-8140-D0832D0EF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238" y="4319421"/>
            <a:ext cx="5077158" cy="507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0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95907A65-5B47-4459-A733-B6B457B6D33C}"/>
              </a:ext>
            </a:extLst>
          </p:cNvPr>
          <p:cNvGrpSpPr/>
          <p:nvPr/>
        </p:nvGrpSpPr>
        <p:grpSpPr>
          <a:xfrm>
            <a:off x="8301908" y="4535739"/>
            <a:ext cx="3070688" cy="1588914"/>
            <a:chOff x="4450995" y="4535739"/>
            <a:chExt cx="3070688" cy="158891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ED6E3-BD4E-4EAC-93C7-907CDD60D775}"/>
                </a:ext>
              </a:extLst>
            </p:cNvPr>
            <p:cNvSpPr/>
            <p:nvPr/>
          </p:nvSpPr>
          <p:spPr>
            <a:xfrm>
              <a:off x="4450996" y="4535739"/>
              <a:ext cx="307068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accent1">
                      <a:lumMod val="75000"/>
                    </a:schemeClr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  <a:cs typeface="+mj-cs"/>
                </a:rPr>
                <a:t>매력적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E296F9-22E3-4555-BD51-A433BED2BA1F}"/>
                </a:ext>
              </a:extLst>
            </p:cNvPr>
            <p:cNvSpPr txBox="1"/>
            <p:nvPr/>
          </p:nvSpPr>
          <p:spPr>
            <a:xfrm>
              <a:off x="4450995" y="5201323"/>
              <a:ext cx="30706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최소한의 강조로</a:t>
              </a:r>
              <a:endParaRPr lang="en-US" altLang="ko-KR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endParaRP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중요한 요소가</a:t>
              </a:r>
              <a:endParaRPr lang="en-US" altLang="ko-KR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endParaRP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돋보이는 디자인</a:t>
              </a:r>
              <a:endParaRPr lang="en-US" altLang="ko-KR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B5578AA-8AFD-48D1-8B22-ACAC61EE54B9}"/>
              </a:ext>
            </a:extLst>
          </p:cNvPr>
          <p:cNvGrpSpPr/>
          <p:nvPr/>
        </p:nvGrpSpPr>
        <p:grpSpPr>
          <a:xfrm>
            <a:off x="4449132" y="4535739"/>
            <a:ext cx="3078375" cy="1588914"/>
            <a:chOff x="8179171" y="4535739"/>
            <a:chExt cx="3078375" cy="158891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7281E33-E9FF-49A9-908C-EB8932E318BB}"/>
                </a:ext>
              </a:extLst>
            </p:cNvPr>
            <p:cNvSpPr/>
            <p:nvPr/>
          </p:nvSpPr>
          <p:spPr>
            <a:xfrm>
              <a:off x="8179171" y="4535739"/>
              <a:ext cx="307837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accent1">
                      <a:lumMod val="75000"/>
                    </a:schemeClr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  <a:cs typeface="+mj-cs"/>
                </a:rPr>
                <a:t>깔끔한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B46498-FF66-4966-AD6A-E5D0E5EC300E}"/>
                </a:ext>
              </a:extLst>
            </p:cNvPr>
            <p:cNvSpPr txBox="1"/>
            <p:nvPr/>
          </p:nvSpPr>
          <p:spPr>
            <a:xfrm>
              <a:off x="8183014" y="5201323"/>
              <a:ext cx="30706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그리드와 레이아웃의</a:t>
              </a:r>
              <a:endParaRPr lang="en-US" altLang="ko-KR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endParaRP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기준을 중앙으로 바꿔</a:t>
              </a:r>
              <a:endParaRPr lang="en-US" altLang="ko-KR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endParaRP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통일감을 나타냄</a:t>
              </a:r>
              <a:endParaRPr lang="en-US" altLang="ko-KR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628DDD6-86BE-4DCC-A569-C522C6635E2D}"/>
              </a:ext>
            </a:extLst>
          </p:cNvPr>
          <p:cNvGrpSpPr/>
          <p:nvPr/>
        </p:nvGrpSpPr>
        <p:grpSpPr>
          <a:xfrm>
            <a:off x="8183013" y="1376550"/>
            <a:ext cx="3070688" cy="3070688"/>
            <a:chOff x="4450994" y="1376550"/>
            <a:chExt cx="3070688" cy="3070688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ECB9326-A543-4F00-BB48-1911DB1EEFC9}"/>
                </a:ext>
              </a:extLst>
            </p:cNvPr>
            <p:cNvSpPr/>
            <p:nvPr/>
          </p:nvSpPr>
          <p:spPr>
            <a:xfrm>
              <a:off x="4450994" y="1376550"/>
              <a:ext cx="3070688" cy="3070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 descr="실내, 앉아있는, 빨간색이(가) 표시된 사진&#10;&#10;높은 신뢰도로 생성된 설명">
              <a:extLst>
                <a:ext uri="{FF2B5EF4-FFF2-40B4-BE49-F238E27FC236}">
                  <a16:creationId xmlns:a16="http://schemas.microsoft.com/office/drawing/2014/main" id="{F0FC0266-A531-4891-AA32-7662EBF2A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11" t="584" r="8045" b="2326"/>
            <a:stretch>
              <a:fillRect/>
            </a:stretch>
          </p:blipFill>
          <p:spPr>
            <a:xfrm>
              <a:off x="5008460" y="1941707"/>
              <a:ext cx="1955758" cy="1955756"/>
            </a:xfrm>
            <a:custGeom>
              <a:avLst/>
              <a:gdLst>
                <a:gd name="connsiteX0" fmla="*/ 1535344 w 3070687"/>
                <a:gd name="connsiteY0" fmla="*/ 0 h 3070687"/>
                <a:gd name="connsiteX1" fmla="*/ 3070687 w 3070687"/>
                <a:gd name="connsiteY1" fmla="*/ 1535344 h 3070687"/>
                <a:gd name="connsiteX2" fmla="*/ 1535344 w 3070687"/>
                <a:gd name="connsiteY2" fmla="*/ 3070687 h 3070687"/>
                <a:gd name="connsiteX3" fmla="*/ 0 w 3070687"/>
                <a:gd name="connsiteY3" fmla="*/ 1535344 h 3070687"/>
                <a:gd name="connsiteX4" fmla="*/ 1535344 w 3070687"/>
                <a:gd name="connsiteY4" fmla="*/ 0 h 3070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687" h="3070687">
                  <a:moveTo>
                    <a:pt x="1535344" y="0"/>
                  </a:moveTo>
                  <a:cubicBezTo>
                    <a:pt x="2383291" y="0"/>
                    <a:pt x="3070687" y="687397"/>
                    <a:pt x="3070687" y="1535344"/>
                  </a:cubicBezTo>
                  <a:cubicBezTo>
                    <a:pt x="3070687" y="2383291"/>
                    <a:pt x="2383291" y="3070687"/>
                    <a:pt x="1535344" y="3070687"/>
                  </a:cubicBezTo>
                  <a:cubicBezTo>
                    <a:pt x="687397" y="3070687"/>
                    <a:pt x="0" y="2383291"/>
                    <a:pt x="0" y="1535344"/>
                  </a:cubicBezTo>
                  <a:cubicBezTo>
                    <a:pt x="0" y="687397"/>
                    <a:pt x="687397" y="0"/>
                    <a:pt x="1535344" y="0"/>
                  </a:cubicBezTo>
                  <a:close/>
                </a:path>
              </a:pathLst>
            </a:custGeom>
          </p:spPr>
        </p:pic>
      </p:grpSp>
      <p:pic>
        <p:nvPicPr>
          <p:cNvPr id="37" name="그림 36" descr="화장품, 필기구, 문구, 세면도구이(가) 표시된 사진&#10;&#10;높은 신뢰도로 생성된 설명">
            <a:extLst>
              <a:ext uri="{FF2B5EF4-FFF2-40B4-BE49-F238E27FC236}">
                <a16:creationId xmlns:a16="http://schemas.microsoft.com/office/drawing/2014/main" id="{C647016A-2393-4EE4-ACB5-C1E7E383A7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9" t="5215" r="23699" b="11179"/>
          <a:stretch>
            <a:fillRect/>
          </a:stretch>
        </p:blipFill>
        <p:spPr>
          <a:xfrm>
            <a:off x="4449132" y="1376551"/>
            <a:ext cx="3078376" cy="3078376"/>
          </a:xfrm>
          <a:custGeom>
            <a:avLst/>
            <a:gdLst>
              <a:gd name="connsiteX0" fmla="*/ 1539188 w 3078376"/>
              <a:gd name="connsiteY0" fmla="*/ 0 h 3078376"/>
              <a:gd name="connsiteX1" fmla="*/ 3078376 w 3078376"/>
              <a:gd name="connsiteY1" fmla="*/ 1539188 h 3078376"/>
              <a:gd name="connsiteX2" fmla="*/ 1539188 w 3078376"/>
              <a:gd name="connsiteY2" fmla="*/ 3078376 h 3078376"/>
              <a:gd name="connsiteX3" fmla="*/ 0 w 3078376"/>
              <a:gd name="connsiteY3" fmla="*/ 1539188 h 3078376"/>
              <a:gd name="connsiteX4" fmla="*/ 1539188 w 3078376"/>
              <a:gd name="connsiteY4" fmla="*/ 0 h 307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8376" h="3078376">
                <a:moveTo>
                  <a:pt x="1539188" y="0"/>
                </a:moveTo>
                <a:cubicBezTo>
                  <a:pt x="2389258" y="0"/>
                  <a:pt x="3078376" y="689118"/>
                  <a:pt x="3078376" y="1539188"/>
                </a:cubicBezTo>
                <a:cubicBezTo>
                  <a:pt x="3078376" y="2389258"/>
                  <a:pt x="2389258" y="3078376"/>
                  <a:pt x="1539188" y="3078376"/>
                </a:cubicBezTo>
                <a:cubicBezTo>
                  <a:pt x="689118" y="3078376"/>
                  <a:pt x="0" y="2389258"/>
                  <a:pt x="0" y="1539188"/>
                </a:cubicBezTo>
                <a:cubicBezTo>
                  <a:pt x="0" y="689118"/>
                  <a:pt x="689118" y="0"/>
                  <a:pt x="1539188" y="0"/>
                </a:cubicBezTo>
                <a:close/>
              </a:path>
            </a:pathLst>
          </a:cu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6A0B31EB-976D-4EFD-A3CE-E5E76DF74AE0}"/>
              </a:ext>
            </a:extLst>
          </p:cNvPr>
          <p:cNvGrpSpPr/>
          <p:nvPr/>
        </p:nvGrpSpPr>
        <p:grpSpPr>
          <a:xfrm>
            <a:off x="726781" y="1376550"/>
            <a:ext cx="3070688" cy="3070688"/>
            <a:chOff x="726781" y="1376550"/>
            <a:chExt cx="3070688" cy="3070688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C155BEE-4F2B-4379-B697-A3A0273ABEA0}"/>
                </a:ext>
              </a:extLst>
            </p:cNvPr>
            <p:cNvSpPr/>
            <p:nvPr/>
          </p:nvSpPr>
          <p:spPr>
            <a:xfrm>
              <a:off x="726781" y="1376550"/>
              <a:ext cx="3070688" cy="3070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8565CED-9EB3-4B49-A90C-7C01FD761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65" t="1794" r="20265" b="4164"/>
            <a:stretch>
              <a:fillRect/>
            </a:stretch>
          </p:blipFill>
          <p:spPr>
            <a:xfrm>
              <a:off x="1228185" y="1852662"/>
              <a:ext cx="2059960" cy="2059958"/>
            </a:xfrm>
            <a:custGeom>
              <a:avLst/>
              <a:gdLst>
                <a:gd name="connsiteX0" fmla="*/ 1535344 w 3070687"/>
                <a:gd name="connsiteY0" fmla="*/ 0 h 3070687"/>
                <a:gd name="connsiteX1" fmla="*/ 3070687 w 3070687"/>
                <a:gd name="connsiteY1" fmla="*/ 1535344 h 3070687"/>
                <a:gd name="connsiteX2" fmla="*/ 1535344 w 3070687"/>
                <a:gd name="connsiteY2" fmla="*/ 3070687 h 3070687"/>
                <a:gd name="connsiteX3" fmla="*/ 0 w 3070687"/>
                <a:gd name="connsiteY3" fmla="*/ 1535344 h 3070687"/>
                <a:gd name="connsiteX4" fmla="*/ 1535344 w 3070687"/>
                <a:gd name="connsiteY4" fmla="*/ 0 h 3070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687" h="3070687">
                  <a:moveTo>
                    <a:pt x="1535344" y="0"/>
                  </a:moveTo>
                  <a:cubicBezTo>
                    <a:pt x="2383291" y="0"/>
                    <a:pt x="3070687" y="687397"/>
                    <a:pt x="3070687" y="1535344"/>
                  </a:cubicBezTo>
                  <a:cubicBezTo>
                    <a:pt x="3070687" y="2383291"/>
                    <a:pt x="2383291" y="3070687"/>
                    <a:pt x="1535344" y="3070687"/>
                  </a:cubicBezTo>
                  <a:cubicBezTo>
                    <a:pt x="687397" y="3070687"/>
                    <a:pt x="0" y="2383291"/>
                    <a:pt x="0" y="1535344"/>
                  </a:cubicBezTo>
                  <a:cubicBezTo>
                    <a:pt x="0" y="687397"/>
                    <a:pt x="687397" y="0"/>
                    <a:pt x="1535344" y="0"/>
                  </a:cubicBezTo>
                  <a:close/>
                </a:path>
              </a:pathLst>
            </a:cu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BE792AE-8168-4289-ABFB-83ABB8835D65}"/>
              </a:ext>
            </a:extLst>
          </p:cNvPr>
          <p:cNvSpPr txBox="1"/>
          <p:nvPr/>
        </p:nvSpPr>
        <p:spPr>
          <a:xfrm>
            <a:off x="547329" y="203415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타겟 및 컨셉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E407C1F-368D-4D82-BDA2-A2C6383E70FA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030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8B9A1-0B52-4C85-82F2-38FACC0DBF8B}"/>
              </a:ext>
            </a:extLst>
          </p:cNvPr>
          <p:cNvSpPr/>
          <p:nvPr/>
        </p:nvSpPr>
        <p:spPr>
          <a:xfrm>
            <a:off x="3048000" y="4131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컨셉 키워드</a:t>
            </a:r>
            <a:endParaRPr lang="en-US" altLang="ko-KR" kern="1500" dirty="0">
              <a:solidFill>
                <a:srgbClr val="030303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BAE811-602E-41ED-A115-D59306CD053E}"/>
              </a:ext>
            </a:extLst>
          </p:cNvPr>
          <p:cNvSpPr/>
          <p:nvPr/>
        </p:nvSpPr>
        <p:spPr>
          <a:xfrm>
            <a:off x="722819" y="4535739"/>
            <a:ext cx="3070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고급스러운</a:t>
            </a:r>
            <a:r>
              <a:rPr lang="ko-KR" altLang="ko-KR" sz="32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4BAEC3-105F-4A5E-9194-9F826E44848D}"/>
              </a:ext>
            </a:extLst>
          </p:cNvPr>
          <p:cNvSpPr txBox="1"/>
          <p:nvPr/>
        </p:nvSpPr>
        <p:spPr>
          <a:xfrm>
            <a:off x="722819" y="5201323"/>
            <a:ext cx="3070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불필요한 요소를 빼고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여백을 넓게 하여 고급스러운 분위기 강조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DEB329-1277-4C65-80D9-FB2085D45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089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EB09C1E1-845D-4D3F-8808-9720F0BD8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309" y="0"/>
            <a:ext cx="791797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9225D6-4BD2-4A53-9166-4D17ED40DD5E}"/>
              </a:ext>
            </a:extLst>
          </p:cNvPr>
          <p:cNvSpPr txBox="1"/>
          <p:nvPr/>
        </p:nvSpPr>
        <p:spPr>
          <a:xfrm>
            <a:off x="7735824" y="2167128"/>
            <a:ext cx="27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아이디어 발상</a:t>
            </a:r>
            <a:r>
              <a:rPr lang="en-US" altLang="ko-KR" b="1" dirty="0"/>
              <a:t>(</a:t>
            </a:r>
            <a:r>
              <a:rPr lang="ko-KR" altLang="en-US" b="1" dirty="0"/>
              <a:t>마인드 맵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34B21-38FA-4246-B856-21EDDCBB7385}"/>
              </a:ext>
            </a:extLst>
          </p:cNvPr>
          <p:cNvSpPr txBox="1"/>
          <p:nvPr/>
        </p:nvSpPr>
        <p:spPr>
          <a:xfrm>
            <a:off x="7735824" y="2898648"/>
            <a:ext cx="366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미샤의</a:t>
            </a:r>
            <a:r>
              <a:rPr lang="ko-KR" altLang="en-US" sz="1600" dirty="0"/>
              <a:t> 정체성을 살린</a:t>
            </a:r>
            <a:endParaRPr lang="en-US" altLang="ko-KR" sz="1600" dirty="0"/>
          </a:p>
          <a:p>
            <a:r>
              <a:rPr lang="ko-KR" altLang="en-US" sz="1600" dirty="0"/>
              <a:t>홈페이지 디자인</a:t>
            </a: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A10DA-AF5B-46B8-9C08-8EC067D13097}"/>
              </a:ext>
            </a:extLst>
          </p:cNvPr>
          <p:cNvSpPr txBox="1"/>
          <p:nvPr/>
        </p:nvSpPr>
        <p:spPr>
          <a:xfrm>
            <a:off x="7735824" y="3736848"/>
            <a:ext cx="366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다양한 사람들이 쉽게 접근할 수 있는</a:t>
            </a:r>
            <a:endParaRPr lang="en-US" altLang="ko-KR" sz="1600" dirty="0"/>
          </a:p>
          <a:p>
            <a:r>
              <a:rPr lang="ko-KR" altLang="en-US" sz="1600" dirty="0"/>
              <a:t>홈페이지 디자인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38568746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CADB3FB8-083B-48F1-BE17-31CF3794559F}"/>
              </a:ext>
            </a:extLst>
          </p:cNvPr>
          <p:cNvSpPr/>
          <p:nvPr/>
        </p:nvSpPr>
        <p:spPr>
          <a:xfrm>
            <a:off x="3562828" y="1934991"/>
            <a:ext cx="2670543" cy="774427"/>
          </a:xfrm>
          <a:prstGeom prst="rect">
            <a:avLst/>
          </a:prstGeom>
          <a:solidFill>
            <a:srgbClr val="AB060C"/>
          </a:solidFill>
          <a:ln>
            <a:solidFill>
              <a:srgbClr val="AB0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#ab060c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5AB9BF0-C35F-4DB6-B35A-6255B9D35174}"/>
              </a:ext>
            </a:extLst>
          </p:cNvPr>
          <p:cNvSpPr/>
          <p:nvPr/>
        </p:nvSpPr>
        <p:spPr>
          <a:xfrm>
            <a:off x="7594309" y="4341094"/>
            <a:ext cx="3821835" cy="1403926"/>
          </a:xfrm>
          <a:prstGeom prst="roundRect">
            <a:avLst/>
          </a:prstGeom>
          <a:solidFill>
            <a:srgbClr val="8B0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kern="15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웹 접근성에 맞춘 명도 대비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45155BB-7235-4640-B880-315411FB6901}"/>
              </a:ext>
            </a:extLst>
          </p:cNvPr>
          <p:cNvSpPr/>
          <p:nvPr/>
        </p:nvSpPr>
        <p:spPr>
          <a:xfrm>
            <a:off x="525266" y="4341094"/>
            <a:ext cx="5708106" cy="1403926"/>
          </a:xfrm>
          <a:prstGeom prst="roundRect">
            <a:avLst/>
          </a:prstGeom>
          <a:solidFill>
            <a:srgbClr val="8B0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kern="15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강렬한 붉은색과 포인트 색상을 돋보이게 해 줄 무채색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E54526-157C-4F60-A270-B432997B2C27}"/>
              </a:ext>
            </a:extLst>
          </p:cNvPr>
          <p:cNvSpPr/>
          <p:nvPr/>
        </p:nvSpPr>
        <p:spPr>
          <a:xfrm>
            <a:off x="8443398" y="1244697"/>
            <a:ext cx="21236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kern="15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CONTRAST</a:t>
            </a:r>
            <a:endParaRPr lang="ko-KR" altLang="en-US" sz="2800" b="1" kern="1500" dirty="0">
              <a:solidFill>
                <a:srgbClr val="030303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91EDC5-E2C3-451D-8BD2-002CB7ECEBAD}"/>
              </a:ext>
            </a:extLst>
          </p:cNvPr>
          <p:cNvSpPr/>
          <p:nvPr/>
        </p:nvSpPr>
        <p:spPr>
          <a:xfrm>
            <a:off x="7594311" y="1895290"/>
            <a:ext cx="1370016" cy="775216"/>
          </a:xfrm>
          <a:prstGeom prst="rect">
            <a:avLst/>
          </a:prstGeom>
          <a:solidFill>
            <a:srgbClr val="030303"/>
          </a:solidFill>
          <a:ln w="12700">
            <a:solidFill>
              <a:srgbClr val="03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#030303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43D7C5-6325-4C17-B629-2D4174E82D67}"/>
              </a:ext>
            </a:extLst>
          </p:cNvPr>
          <p:cNvSpPr/>
          <p:nvPr/>
        </p:nvSpPr>
        <p:spPr>
          <a:xfrm>
            <a:off x="8964327" y="1895290"/>
            <a:ext cx="1300527" cy="77521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err="1">
                <a:solidFill>
                  <a:schemeClr val="tx1"/>
                </a:solidFill>
              </a:rPr>
              <a:t>ffffff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64B1B3-C093-4CE3-A632-474D1E3B7078}"/>
              </a:ext>
            </a:extLst>
          </p:cNvPr>
          <p:cNvSpPr/>
          <p:nvPr/>
        </p:nvSpPr>
        <p:spPr>
          <a:xfrm>
            <a:off x="7594311" y="2777804"/>
            <a:ext cx="1370016" cy="775216"/>
          </a:xfrm>
          <a:prstGeom prst="rect">
            <a:avLst/>
          </a:prstGeom>
          <a:solidFill>
            <a:srgbClr val="AB060C"/>
          </a:solidFill>
          <a:ln>
            <a:solidFill>
              <a:srgbClr val="AB0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#ab060c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4420A1-4327-4556-87B7-6217FC13A895}"/>
              </a:ext>
            </a:extLst>
          </p:cNvPr>
          <p:cNvSpPr/>
          <p:nvPr/>
        </p:nvSpPr>
        <p:spPr>
          <a:xfrm>
            <a:off x="8964327" y="2777804"/>
            <a:ext cx="1300527" cy="77521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err="1">
                <a:solidFill>
                  <a:schemeClr val="tx1"/>
                </a:solidFill>
              </a:rPr>
              <a:t>ffffff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4F5EFB-0680-4E9A-A995-AC69192DE8C2}"/>
              </a:ext>
            </a:extLst>
          </p:cNvPr>
          <p:cNvSpPr/>
          <p:nvPr/>
        </p:nvSpPr>
        <p:spPr>
          <a:xfrm rot="10800000" flipV="1">
            <a:off x="10334343" y="2079677"/>
            <a:ext cx="11484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20.6 : 1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93834B-E825-475B-95AB-E9ADF2A759A6}"/>
              </a:ext>
            </a:extLst>
          </p:cNvPr>
          <p:cNvSpPr/>
          <p:nvPr/>
        </p:nvSpPr>
        <p:spPr>
          <a:xfrm rot="10800000" flipV="1">
            <a:off x="10477185" y="2932192"/>
            <a:ext cx="11484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7.6 : 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EC19AA-F8D9-42C4-9715-90A02B8F7586}"/>
              </a:ext>
            </a:extLst>
          </p:cNvPr>
          <p:cNvSpPr txBox="1"/>
          <p:nvPr/>
        </p:nvSpPr>
        <p:spPr>
          <a:xfrm>
            <a:off x="547329" y="203415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타겟 및 컨셉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D3268B-C406-44B3-AE40-48087074957A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030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775A49-9513-4A1C-BA01-8B4EECA3BD88}"/>
              </a:ext>
            </a:extLst>
          </p:cNvPr>
          <p:cNvSpPr/>
          <p:nvPr/>
        </p:nvSpPr>
        <p:spPr>
          <a:xfrm>
            <a:off x="3048000" y="4131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이용할 색상</a:t>
            </a:r>
            <a:endParaRPr lang="en-US" altLang="ko-KR" kern="1500" dirty="0">
              <a:solidFill>
                <a:srgbClr val="030303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19881-4794-4362-9F4B-22C067F076B2}"/>
              </a:ext>
            </a:extLst>
          </p:cNvPr>
          <p:cNvGrpSpPr/>
          <p:nvPr/>
        </p:nvGrpSpPr>
        <p:grpSpPr>
          <a:xfrm>
            <a:off x="525266" y="1302752"/>
            <a:ext cx="2670545" cy="2293082"/>
            <a:chOff x="525266" y="1302752"/>
            <a:chExt cx="2670545" cy="229308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977417B-4DE3-4C17-A5F2-679792EC906F}"/>
                </a:ext>
              </a:extLst>
            </p:cNvPr>
            <p:cNvSpPr/>
            <p:nvPr/>
          </p:nvSpPr>
          <p:spPr>
            <a:xfrm>
              <a:off x="1374848" y="1302752"/>
              <a:ext cx="111761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kern="1500" dirty="0">
                  <a:solidFill>
                    <a:srgbClr val="030303"/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</a:rPr>
                <a:t>MAIN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B4C59D1-35F4-4CEC-8FA8-35FC8EC52F6D}"/>
                </a:ext>
              </a:extLst>
            </p:cNvPr>
            <p:cNvSpPr/>
            <p:nvPr/>
          </p:nvSpPr>
          <p:spPr>
            <a:xfrm>
              <a:off x="525268" y="1936150"/>
              <a:ext cx="2670543" cy="77521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</a:t>
              </a:r>
              <a:r>
                <a:rPr lang="en-US" altLang="ko-KR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ffffff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3E4A9E5-EEAC-4E07-B537-8066F5A3CEBB}"/>
                </a:ext>
              </a:extLst>
            </p:cNvPr>
            <p:cNvSpPr/>
            <p:nvPr/>
          </p:nvSpPr>
          <p:spPr>
            <a:xfrm>
              <a:off x="525266" y="2820618"/>
              <a:ext cx="2670543" cy="775216"/>
            </a:xfrm>
            <a:prstGeom prst="rect">
              <a:avLst/>
            </a:prstGeom>
            <a:solidFill>
              <a:srgbClr val="030303"/>
            </a:solidFill>
            <a:ln w="12700">
              <a:solidFill>
                <a:srgbClr val="0303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#030303</a:t>
              </a:r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6F079F-B056-4191-870B-9C59C1EB08D3}"/>
              </a:ext>
            </a:extLst>
          </p:cNvPr>
          <p:cNvSpPr/>
          <p:nvPr/>
        </p:nvSpPr>
        <p:spPr>
          <a:xfrm>
            <a:off x="4264683" y="1271541"/>
            <a:ext cx="1257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kern="15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POINT</a:t>
            </a:r>
            <a:endParaRPr lang="ko-KR" altLang="en-US" sz="2800" b="1" kern="1500" dirty="0">
              <a:solidFill>
                <a:srgbClr val="030303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0BEFC2-024A-4408-A289-1BF92B0B0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713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A070DB-5155-42EF-A8CE-C09A3D5D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560" y="2208045"/>
            <a:ext cx="1523968" cy="4650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EDBBC8-C3B4-485D-BA4E-E0EDE19FF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264" y="3066296"/>
            <a:ext cx="1542446" cy="5812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9109ACD-AFDF-48B1-9648-1F60DCCD7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886" y="2209020"/>
            <a:ext cx="1252114" cy="4631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15B22F-DBE5-4B72-87FB-51ED4B4C536C}"/>
              </a:ext>
            </a:extLst>
          </p:cNvPr>
          <p:cNvSpPr txBox="1"/>
          <p:nvPr/>
        </p:nvSpPr>
        <p:spPr>
          <a:xfrm>
            <a:off x="547329" y="203415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타겟 및 컨셉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53BA0C7-A23E-4A52-B540-E9DEFADBD02E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185627-64BE-4DFD-9399-C63AB1365218}"/>
              </a:ext>
            </a:extLst>
          </p:cNvPr>
          <p:cNvSpPr/>
          <p:nvPr/>
        </p:nvSpPr>
        <p:spPr>
          <a:xfrm>
            <a:off x="3048000" y="4131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이용할 서체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D62F4A6-772A-40CF-89E9-460971255EF2}"/>
              </a:ext>
            </a:extLst>
          </p:cNvPr>
          <p:cNvGrpSpPr/>
          <p:nvPr/>
        </p:nvGrpSpPr>
        <p:grpSpPr>
          <a:xfrm>
            <a:off x="2655295" y="1446605"/>
            <a:ext cx="2670543" cy="1418629"/>
            <a:chOff x="525268" y="1292737"/>
            <a:chExt cx="2670543" cy="141862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6A9E176-A5EB-452A-A570-5526D2AD0683}"/>
                </a:ext>
              </a:extLst>
            </p:cNvPr>
            <p:cNvSpPr/>
            <p:nvPr/>
          </p:nvSpPr>
          <p:spPr>
            <a:xfrm>
              <a:off x="1120591" y="1292737"/>
              <a:ext cx="14798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kern="1500" dirty="0">
                  <a:solidFill>
                    <a:srgbClr val="2F5597"/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</a:rPr>
                <a:t>영문 서체</a:t>
              </a:r>
              <a:endParaRPr lang="en-US" altLang="ko-KR" sz="2800" b="1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89E881-07B9-46D8-8E58-0BA84BC22D80}"/>
                </a:ext>
              </a:extLst>
            </p:cNvPr>
            <p:cNvSpPr/>
            <p:nvPr/>
          </p:nvSpPr>
          <p:spPr>
            <a:xfrm>
              <a:off x="525268" y="1936150"/>
              <a:ext cx="2670543" cy="775216"/>
            </a:xfrm>
            <a:prstGeom prst="rect">
              <a:avLst/>
            </a:prstGeom>
            <a:noFill/>
            <a:ln w="12700">
              <a:solidFill>
                <a:srgbClr val="4C5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이순신 돋움체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0FCCEC4-9F92-4017-9F22-9FF6BF83CEDC}"/>
              </a:ext>
            </a:extLst>
          </p:cNvPr>
          <p:cNvGrpSpPr/>
          <p:nvPr/>
        </p:nvGrpSpPr>
        <p:grpSpPr>
          <a:xfrm>
            <a:off x="6012273" y="1446605"/>
            <a:ext cx="2670545" cy="2303097"/>
            <a:chOff x="525266" y="1292737"/>
            <a:chExt cx="2670545" cy="230309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5125CF-03D3-4363-811A-0F7BAE7E4363}"/>
                </a:ext>
              </a:extLst>
            </p:cNvPr>
            <p:cNvSpPr/>
            <p:nvPr/>
          </p:nvSpPr>
          <p:spPr>
            <a:xfrm>
              <a:off x="1120591" y="1292737"/>
              <a:ext cx="14798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kern="1500" dirty="0">
                  <a:solidFill>
                    <a:srgbClr val="2F5597"/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</a:rPr>
                <a:t>영문 서체</a:t>
              </a:r>
              <a:endParaRPr lang="en-US" altLang="ko-KR" sz="2800" b="1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FBA89AD-632D-4198-B8EC-A6FDABE84BC7}"/>
                </a:ext>
              </a:extLst>
            </p:cNvPr>
            <p:cNvSpPr/>
            <p:nvPr/>
          </p:nvSpPr>
          <p:spPr>
            <a:xfrm>
              <a:off x="525268" y="1936150"/>
              <a:ext cx="2670543" cy="775216"/>
            </a:xfrm>
            <a:prstGeom prst="rect">
              <a:avLst/>
            </a:prstGeom>
            <a:noFill/>
            <a:ln w="12700">
              <a:solidFill>
                <a:srgbClr val="4C5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A2DD83-C7DB-4AAA-820F-3EDB48890118}"/>
                </a:ext>
              </a:extLst>
            </p:cNvPr>
            <p:cNvSpPr/>
            <p:nvPr/>
          </p:nvSpPr>
          <p:spPr>
            <a:xfrm>
              <a:off x="525266" y="2820618"/>
              <a:ext cx="2670543" cy="775216"/>
            </a:xfrm>
            <a:prstGeom prst="rect">
              <a:avLst/>
            </a:prstGeom>
            <a:noFill/>
            <a:ln w="12700">
              <a:solidFill>
                <a:srgbClr val="4C5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D321474-F0E0-4A1E-8AA3-DC9F8DE96ADD}"/>
              </a:ext>
            </a:extLst>
          </p:cNvPr>
          <p:cNvSpPr/>
          <p:nvPr/>
        </p:nvSpPr>
        <p:spPr>
          <a:xfrm>
            <a:off x="2786368" y="4545753"/>
            <a:ext cx="5896448" cy="1403926"/>
          </a:xfrm>
          <a:prstGeom prst="roundRect">
            <a:avLst/>
          </a:prstGeom>
          <a:solidFill>
            <a:srgbClr val="8B0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kern="15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깔끔하고 가독성 좋은 무료 폰트와 </a:t>
            </a:r>
            <a:endParaRPr lang="en-US" altLang="ko-KR" kern="1500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ctr"/>
            <a:r>
              <a:rPr lang="ko-KR" altLang="en-US" kern="15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고급스러움을 나타낼</a:t>
            </a:r>
            <a:r>
              <a:rPr lang="en-US" altLang="ko-KR" kern="15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kern="1500" dirty="0" err="1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세리프</a:t>
            </a:r>
            <a:r>
              <a:rPr lang="ko-KR" altLang="en-US" kern="15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계열 폰트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C96DF5C-6AD2-4EB2-A55D-C07D1401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FDEE35-4536-4069-91BD-87A943F66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680" y="3031548"/>
            <a:ext cx="1152525" cy="5715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CB20E1-6E24-4585-93C7-2EFDEE1BA08D}"/>
              </a:ext>
            </a:extLst>
          </p:cNvPr>
          <p:cNvSpPr/>
          <p:nvPr/>
        </p:nvSpPr>
        <p:spPr>
          <a:xfrm>
            <a:off x="2664916" y="2969294"/>
            <a:ext cx="2670543" cy="775216"/>
          </a:xfrm>
          <a:prstGeom prst="rect">
            <a:avLst/>
          </a:prstGeom>
          <a:noFill/>
          <a:ln w="12700">
            <a:solidFill>
              <a:srgbClr val="4C5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lang="ko-KR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43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4322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스케치 및 프로토타입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3D64CA-00A7-46A9-83D5-3A41E4312280}"/>
              </a:ext>
            </a:extLst>
          </p:cNvPr>
          <p:cNvSpPr txBox="1"/>
          <p:nvPr/>
        </p:nvSpPr>
        <p:spPr>
          <a:xfrm>
            <a:off x="4210717" y="3676077"/>
            <a:ext cx="37705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알라딘 홈페이지 디자인을 위한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ctr"/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스케치와 프로토타입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16C47-C211-481F-9CFB-303A83A53C20}"/>
              </a:ext>
            </a:extLst>
          </p:cNvPr>
          <p:cNvSpPr txBox="1"/>
          <p:nvPr/>
        </p:nvSpPr>
        <p:spPr>
          <a:xfrm>
            <a:off x="4051690" y="2494220"/>
            <a:ext cx="40886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SKETCH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8E257-207E-46D4-BD46-B4EFC2351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C4765C-1500-412E-9AF5-BCA8BADF90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6" b="57976"/>
          <a:stretch/>
        </p:blipFill>
        <p:spPr>
          <a:xfrm>
            <a:off x="11083310" y="46408"/>
            <a:ext cx="847229" cy="769326"/>
          </a:xfrm>
          <a:custGeom>
            <a:avLst/>
            <a:gdLst>
              <a:gd name="connsiteX0" fmla="*/ 0 w 847229"/>
              <a:gd name="connsiteY0" fmla="*/ 0 h 769326"/>
              <a:gd name="connsiteX1" fmla="*/ 847229 w 847229"/>
              <a:gd name="connsiteY1" fmla="*/ 0 h 769326"/>
              <a:gd name="connsiteX2" fmla="*/ 847229 w 847229"/>
              <a:gd name="connsiteY2" fmla="*/ 769326 h 769326"/>
              <a:gd name="connsiteX3" fmla="*/ 504632 w 847229"/>
              <a:gd name="connsiteY3" fmla="*/ 769326 h 769326"/>
              <a:gd name="connsiteX4" fmla="*/ 504632 w 847229"/>
              <a:gd name="connsiteY4" fmla="*/ 543796 h 769326"/>
              <a:gd name="connsiteX5" fmla="*/ 0 w 847229"/>
              <a:gd name="connsiteY5" fmla="*/ 543796 h 76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229" h="769326">
                <a:moveTo>
                  <a:pt x="0" y="0"/>
                </a:moveTo>
                <a:lnTo>
                  <a:pt x="847229" y="0"/>
                </a:lnTo>
                <a:lnTo>
                  <a:pt x="847229" y="769326"/>
                </a:lnTo>
                <a:lnTo>
                  <a:pt x="504632" y="769326"/>
                </a:lnTo>
                <a:lnTo>
                  <a:pt x="504632" y="543796"/>
                </a:lnTo>
                <a:lnTo>
                  <a:pt x="0" y="543796"/>
                </a:lnTo>
                <a:close/>
              </a:path>
            </a:pathLst>
          </a:cu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942215B-D30D-47E2-A2A3-87F7678A7F97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25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A1F346-B42C-4FF4-8C8C-87F844050CB5}"/>
              </a:ext>
            </a:extLst>
          </p:cNvPr>
          <p:cNvSpPr txBox="1"/>
          <p:nvPr/>
        </p:nvSpPr>
        <p:spPr>
          <a:xfrm>
            <a:off x="547329" y="203415"/>
            <a:ext cx="4322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스케치 및 프로토타입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12910D-7BBF-4E5D-B2E7-5B340DB204CC}"/>
              </a:ext>
            </a:extLst>
          </p:cNvPr>
          <p:cNvSpPr/>
          <p:nvPr/>
        </p:nvSpPr>
        <p:spPr>
          <a:xfrm>
            <a:off x="4790172" y="4126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메인 페이지</a:t>
            </a:r>
            <a:endParaRPr lang="en-US" altLang="ko-KR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C331B7-02DC-43C4-B9DB-591AAF92B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0DB0EA6-7975-4470-826D-F49E4FEFC9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90" y="1204955"/>
            <a:ext cx="3509282" cy="5249147"/>
          </a:xfrm>
          <a:prstGeom prst="rect">
            <a:avLst/>
          </a:prstGeom>
        </p:spPr>
      </p:pic>
      <p:pic>
        <p:nvPicPr>
          <p:cNvPr id="6" name="그림 5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9ED381B3-23C3-4739-AA70-14B0DBE671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059" y="1284549"/>
            <a:ext cx="4582225" cy="500402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9657F51-E49A-4105-B92E-49D13574BDA2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806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11BAB3E6-CA51-4C0E-8C19-AE2C8BDC2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6" t="8702" r="12204" b="4000"/>
          <a:stretch>
            <a:fillRect/>
          </a:stretch>
        </p:blipFill>
        <p:spPr>
          <a:xfrm>
            <a:off x="971083" y="7180580"/>
            <a:ext cx="9875520" cy="5986914"/>
          </a:xfrm>
          <a:custGeom>
            <a:avLst/>
            <a:gdLst>
              <a:gd name="connsiteX0" fmla="*/ 0 w 9875520"/>
              <a:gd name="connsiteY0" fmla="*/ 0 h 5986914"/>
              <a:gd name="connsiteX1" fmla="*/ 9875520 w 9875520"/>
              <a:gd name="connsiteY1" fmla="*/ 0 h 5986914"/>
              <a:gd name="connsiteX2" fmla="*/ 9875520 w 9875520"/>
              <a:gd name="connsiteY2" fmla="*/ 5986914 h 5986914"/>
              <a:gd name="connsiteX3" fmla="*/ 0 w 9875520"/>
              <a:gd name="connsiteY3" fmla="*/ 5986914 h 598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5520" h="5986914">
                <a:moveTo>
                  <a:pt x="0" y="0"/>
                </a:moveTo>
                <a:lnTo>
                  <a:pt x="9875520" y="0"/>
                </a:lnTo>
                <a:lnTo>
                  <a:pt x="9875520" y="5986914"/>
                </a:lnTo>
                <a:lnTo>
                  <a:pt x="0" y="5986914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3DBA97-00BD-4AFB-B3DD-BDB9B19AF4AD}"/>
              </a:ext>
            </a:extLst>
          </p:cNvPr>
          <p:cNvSpPr txBox="1"/>
          <p:nvPr/>
        </p:nvSpPr>
        <p:spPr>
          <a:xfrm>
            <a:off x="547329" y="203415"/>
            <a:ext cx="4322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스케치 및 프로토타입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4B04C6-98B7-4E77-AEFD-AC1A511158FF}"/>
              </a:ext>
            </a:extLst>
          </p:cNvPr>
          <p:cNvSpPr/>
          <p:nvPr/>
        </p:nvSpPr>
        <p:spPr>
          <a:xfrm>
            <a:off x="4790172" y="4126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서브 페이지</a:t>
            </a:r>
            <a:endParaRPr lang="en-US" altLang="ko-KR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CF873-B781-4E57-B840-D858248FD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34942D-B721-4883-8804-DAC8FDA806A2}"/>
              </a:ext>
            </a:extLst>
          </p:cNvPr>
          <p:cNvGrpSpPr/>
          <p:nvPr/>
        </p:nvGrpSpPr>
        <p:grpSpPr>
          <a:xfrm>
            <a:off x="6107139" y="1728509"/>
            <a:ext cx="5246661" cy="4124125"/>
            <a:chOff x="6321474" y="1728509"/>
            <a:chExt cx="5246661" cy="4124125"/>
          </a:xfrm>
        </p:grpSpPr>
        <p:pic>
          <p:nvPicPr>
            <p:cNvPr id="9" name="그림 8" descr="스크린샷, 텍스트이(가) 표시된 사진&#10;&#10;높은 신뢰도로 생성된 설명">
              <a:extLst>
                <a:ext uri="{FF2B5EF4-FFF2-40B4-BE49-F238E27FC236}">
                  <a16:creationId xmlns:a16="http://schemas.microsoft.com/office/drawing/2014/main" id="{88F6FA73-7564-4D5A-A375-3935679D3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0600" y="1728509"/>
              <a:ext cx="2957535" cy="360147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7CB316F-81F8-40AF-98B8-A7A3442E7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1474" y="2162230"/>
              <a:ext cx="2467195" cy="3690404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F7929AF-DF28-45F3-80ED-0D6B317C1802}"/>
              </a:ext>
            </a:extLst>
          </p:cNvPr>
          <p:cNvGrpSpPr/>
          <p:nvPr/>
        </p:nvGrpSpPr>
        <p:grpSpPr>
          <a:xfrm>
            <a:off x="731246" y="1728509"/>
            <a:ext cx="4818540" cy="4068852"/>
            <a:chOff x="531740" y="1728509"/>
            <a:chExt cx="4818540" cy="4068852"/>
          </a:xfrm>
        </p:grpSpPr>
        <p:pic>
          <p:nvPicPr>
            <p:cNvPr id="7" name="그림 6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6885D728-F78B-4B96-AA59-3BD1C08FC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1191" y="1728509"/>
              <a:ext cx="2439089" cy="391160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0041397-EC30-47E8-8266-B37EC8816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740" y="2238204"/>
              <a:ext cx="2379451" cy="3559157"/>
            </a:xfrm>
            <a:prstGeom prst="rect">
              <a:avLst/>
            </a:prstGeom>
          </p:spPr>
        </p:pic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065B83A-D1E1-4382-B766-3D474FCB4F5F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566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디자인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3D64CA-00A7-46A9-83D5-3A41E4312280}"/>
              </a:ext>
            </a:extLst>
          </p:cNvPr>
          <p:cNvSpPr txBox="1"/>
          <p:nvPr/>
        </p:nvSpPr>
        <p:spPr>
          <a:xfrm>
            <a:off x="4249192" y="3676077"/>
            <a:ext cx="36936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스케치와 프로토타입을 기초로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ctr"/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완성한 홈페이지 디자인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16C47-C211-481F-9CFB-303A83A53C20}"/>
              </a:ext>
            </a:extLst>
          </p:cNvPr>
          <p:cNvSpPr txBox="1"/>
          <p:nvPr/>
        </p:nvSpPr>
        <p:spPr>
          <a:xfrm>
            <a:off x="4185060" y="2494220"/>
            <a:ext cx="38218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DESIGN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432A72-7D6F-4466-A524-D88F111FE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185F98-6680-42BE-B900-4E3DE170A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6" b="57976"/>
          <a:stretch/>
        </p:blipFill>
        <p:spPr>
          <a:xfrm>
            <a:off x="11083310" y="46408"/>
            <a:ext cx="847229" cy="769326"/>
          </a:xfrm>
          <a:custGeom>
            <a:avLst/>
            <a:gdLst>
              <a:gd name="connsiteX0" fmla="*/ 0 w 847229"/>
              <a:gd name="connsiteY0" fmla="*/ 0 h 769326"/>
              <a:gd name="connsiteX1" fmla="*/ 847229 w 847229"/>
              <a:gd name="connsiteY1" fmla="*/ 0 h 769326"/>
              <a:gd name="connsiteX2" fmla="*/ 847229 w 847229"/>
              <a:gd name="connsiteY2" fmla="*/ 769326 h 769326"/>
              <a:gd name="connsiteX3" fmla="*/ 504632 w 847229"/>
              <a:gd name="connsiteY3" fmla="*/ 769326 h 769326"/>
              <a:gd name="connsiteX4" fmla="*/ 504632 w 847229"/>
              <a:gd name="connsiteY4" fmla="*/ 543796 h 769326"/>
              <a:gd name="connsiteX5" fmla="*/ 0 w 847229"/>
              <a:gd name="connsiteY5" fmla="*/ 543796 h 76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229" h="769326">
                <a:moveTo>
                  <a:pt x="0" y="0"/>
                </a:moveTo>
                <a:lnTo>
                  <a:pt x="847229" y="0"/>
                </a:lnTo>
                <a:lnTo>
                  <a:pt x="847229" y="769326"/>
                </a:lnTo>
                <a:lnTo>
                  <a:pt x="504632" y="769326"/>
                </a:lnTo>
                <a:lnTo>
                  <a:pt x="504632" y="543796"/>
                </a:lnTo>
                <a:lnTo>
                  <a:pt x="0" y="543796"/>
                </a:lnTo>
                <a:close/>
              </a:path>
            </a:pathLst>
          </a:cu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47FEFD3-923A-47F4-AAA3-B4BBE8CDEE1E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6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스크린샷, 전자기기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F6E32CAE-BAA9-472D-8BF9-1C50E57948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39"/>
          <a:stretch/>
        </p:blipFill>
        <p:spPr>
          <a:xfrm>
            <a:off x="547329" y="1468062"/>
            <a:ext cx="5194637" cy="41221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945FD5-FDAF-49DC-9A66-34C2EA383363}"/>
              </a:ext>
            </a:extLst>
          </p:cNvPr>
          <p:cNvSpPr txBox="1"/>
          <p:nvPr/>
        </p:nvSpPr>
        <p:spPr>
          <a:xfrm>
            <a:off x="547329" y="203415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디자인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715C8E-E8D1-45BE-9355-C1672971291B}"/>
              </a:ext>
            </a:extLst>
          </p:cNvPr>
          <p:cNvSpPr/>
          <p:nvPr/>
        </p:nvSpPr>
        <p:spPr>
          <a:xfrm>
            <a:off x="2025619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메인 페이지</a:t>
            </a:r>
            <a:endParaRPr lang="en-US" altLang="ko-KR" kern="1500" dirty="0">
              <a:solidFill>
                <a:srgbClr val="030303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9A981C45-AB15-42AF-9861-920A7FD78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19</a:t>
            </a:fld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BFCF7D-D0D3-44D6-A772-4E05BFC3CE79}"/>
              </a:ext>
            </a:extLst>
          </p:cNvPr>
          <p:cNvSpPr txBox="1"/>
          <p:nvPr/>
        </p:nvSpPr>
        <p:spPr>
          <a:xfrm>
            <a:off x="6973004" y="2928990"/>
            <a:ext cx="4612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타임 이벤트를 강조하여 사용자들의 참여 유도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2D4B2B-22B4-4045-8197-9C75D988516A}"/>
              </a:ext>
            </a:extLst>
          </p:cNvPr>
          <p:cNvSpPr txBox="1"/>
          <p:nvPr/>
        </p:nvSpPr>
        <p:spPr>
          <a:xfrm>
            <a:off x="6957677" y="1717798"/>
            <a:ext cx="3942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여백을 넓게 두어 답답하지 않게 디자인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0C133C-7E23-414B-A810-F5B9B77CC6D0}"/>
              </a:ext>
            </a:extLst>
          </p:cNvPr>
          <p:cNvSpPr txBox="1"/>
          <p:nvPr/>
        </p:nvSpPr>
        <p:spPr>
          <a:xfrm>
            <a:off x="6957677" y="4097901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소비자에게 제공되어야 할 정보를 아이콘화 시켜</a:t>
            </a:r>
            <a:endParaRPr lang="en-US" altLang="ko-KR" sz="20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사이트를 이용하기 편하게 디자인</a:t>
            </a:r>
            <a:endParaRPr lang="en-US" altLang="ko-KR" sz="20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8D5205F-7B39-497A-B779-E5A54BC87947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706794-B8AB-4946-92F7-13421F75DC9D}"/>
              </a:ext>
            </a:extLst>
          </p:cNvPr>
          <p:cNvGrpSpPr/>
          <p:nvPr/>
        </p:nvGrpSpPr>
        <p:grpSpPr>
          <a:xfrm>
            <a:off x="4374442" y="1818153"/>
            <a:ext cx="2490817" cy="199399"/>
            <a:chOff x="4374442" y="2453132"/>
            <a:chExt cx="2490817" cy="199399"/>
          </a:xfrm>
        </p:grpSpPr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7C77BB10-C04B-492E-BCF4-DF2CD43BC42E}"/>
                </a:ext>
              </a:extLst>
            </p:cNvPr>
            <p:cNvCxnSpPr>
              <a:cxnSpLocks/>
            </p:cNvCxnSpPr>
            <p:nvPr/>
          </p:nvCxnSpPr>
          <p:spPr>
            <a:xfrm>
              <a:off x="4501851" y="2543595"/>
              <a:ext cx="2363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A085B8D-CF2B-4E17-97D6-5778F91FA49D}"/>
                </a:ext>
              </a:extLst>
            </p:cNvPr>
            <p:cNvSpPr/>
            <p:nvPr/>
          </p:nvSpPr>
          <p:spPr>
            <a:xfrm>
              <a:off x="4374442" y="2453132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91FB50-5615-49DC-9DF4-D0F08B4A2BFA}"/>
              </a:ext>
            </a:extLst>
          </p:cNvPr>
          <p:cNvGrpSpPr/>
          <p:nvPr/>
        </p:nvGrpSpPr>
        <p:grpSpPr>
          <a:xfrm>
            <a:off x="4354778" y="3029346"/>
            <a:ext cx="2490817" cy="199399"/>
            <a:chOff x="4374442" y="2453132"/>
            <a:chExt cx="2490817" cy="199399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3881501-0045-4CDA-8B56-4AD01F3436CD}"/>
                </a:ext>
              </a:extLst>
            </p:cNvPr>
            <p:cNvCxnSpPr>
              <a:cxnSpLocks/>
            </p:cNvCxnSpPr>
            <p:nvPr/>
          </p:nvCxnSpPr>
          <p:spPr>
            <a:xfrm>
              <a:off x="4501851" y="2543595"/>
              <a:ext cx="2363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80B6656-4815-49F9-A7F7-135BA17E9170}"/>
                </a:ext>
              </a:extLst>
            </p:cNvPr>
            <p:cNvSpPr/>
            <p:nvPr/>
          </p:nvSpPr>
          <p:spPr>
            <a:xfrm>
              <a:off x="4374442" y="2453132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2FA6C1D-AE64-4C17-B0DB-6186E2D46B11}"/>
              </a:ext>
            </a:extLst>
          </p:cNvPr>
          <p:cNvGrpSpPr/>
          <p:nvPr/>
        </p:nvGrpSpPr>
        <p:grpSpPr>
          <a:xfrm>
            <a:off x="4354778" y="4205672"/>
            <a:ext cx="2490817" cy="199399"/>
            <a:chOff x="4374442" y="2453132"/>
            <a:chExt cx="2490817" cy="199399"/>
          </a:xfrm>
        </p:grpSpPr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0D8AA16-DDA3-4C10-A348-780657799C3D}"/>
                </a:ext>
              </a:extLst>
            </p:cNvPr>
            <p:cNvCxnSpPr>
              <a:cxnSpLocks/>
            </p:cNvCxnSpPr>
            <p:nvPr/>
          </p:nvCxnSpPr>
          <p:spPr>
            <a:xfrm>
              <a:off x="4501851" y="2543595"/>
              <a:ext cx="2363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DA26531-33C0-4CCE-A613-F1ABC30A99E1}"/>
                </a:ext>
              </a:extLst>
            </p:cNvPr>
            <p:cNvSpPr/>
            <p:nvPr/>
          </p:nvSpPr>
          <p:spPr>
            <a:xfrm>
              <a:off x="4374442" y="2453132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38667C42-0D1D-4994-BE84-7CA232E2A2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7" r="17041" b="73811"/>
          <a:stretch/>
        </p:blipFill>
        <p:spPr>
          <a:xfrm>
            <a:off x="639693" y="1311410"/>
            <a:ext cx="5142273" cy="4891880"/>
          </a:xfrm>
          <a:prstGeom prst="rect">
            <a:avLst/>
          </a:prstGeom>
          <a:ln w="3175">
            <a:solidFill>
              <a:srgbClr val="2F5597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8F8BA0-631B-4930-8AEB-582AFA67B3B0}"/>
              </a:ext>
            </a:extLst>
          </p:cNvPr>
          <p:cNvSpPr txBox="1"/>
          <p:nvPr/>
        </p:nvSpPr>
        <p:spPr>
          <a:xfrm>
            <a:off x="547329" y="203415"/>
            <a:ext cx="1725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INTRO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5F75BAE-FF8E-4793-AA25-20AF4D82D4DF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ABAABF-3663-4554-958A-53175BB077F3}"/>
              </a:ext>
            </a:extLst>
          </p:cNvPr>
          <p:cNvSpPr txBox="1"/>
          <p:nvPr/>
        </p:nvSpPr>
        <p:spPr>
          <a:xfrm>
            <a:off x="6482686" y="2598584"/>
            <a:ext cx="258929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kern="1500" dirty="0">
                <a:solidFill>
                  <a:srgbClr val="404040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기존 페이지 주소</a:t>
            </a:r>
            <a:endParaRPr lang="en-US" altLang="ko-KR" sz="2800" kern="1500" dirty="0">
              <a:solidFill>
                <a:srgbClr val="404040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hlinkClick r:id="rId3"/>
              </a:rPr>
              <a:t>missha.beautynet.co.kr</a:t>
            </a:r>
            <a:endParaRPr lang="ko-KR" altLang="en-US" kern="1500" dirty="0">
              <a:solidFill>
                <a:srgbClr val="404040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6D72DB-08ED-4ADC-A6B5-3230878386FC}"/>
              </a:ext>
            </a:extLst>
          </p:cNvPr>
          <p:cNvSpPr txBox="1"/>
          <p:nvPr/>
        </p:nvSpPr>
        <p:spPr>
          <a:xfrm>
            <a:off x="6482686" y="3671379"/>
            <a:ext cx="292778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kern="1500" dirty="0">
                <a:solidFill>
                  <a:srgbClr val="404040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리디자인 작업 기간</a:t>
            </a:r>
            <a:endParaRPr lang="en-US" altLang="ko-KR" sz="2800" kern="1500" dirty="0">
              <a:solidFill>
                <a:srgbClr val="404040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7</a:t>
            </a:r>
            <a:r>
              <a:rPr lang="ko-KR" altLang="en-US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월 </a:t>
            </a:r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24</a:t>
            </a:r>
            <a:r>
              <a:rPr lang="ko-KR" altLang="en-US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일 </a:t>
            </a:r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~ 8</a:t>
            </a:r>
            <a:r>
              <a:rPr lang="ko-KR" altLang="en-US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월 </a:t>
            </a:r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10</a:t>
            </a:r>
            <a:r>
              <a:rPr lang="ko-KR" altLang="en-US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일 </a:t>
            </a:r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(</a:t>
            </a:r>
            <a:r>
              <a:rPr lang="ko-KR" altLang="en-US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약 </a:t>
            </a:r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3</a:t>
            </a:r>
            <a:r>
              <a:rPr lang="ko-KR" altLang="en-US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주</a:t>
            </a:r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)</a:t>
            </a:r>
            <a:endParaRPr lang="ko-KR" altLang="en-US" kern="1500" dirty="0">
              <a:solidFill>
                <a:srgbClr val="404040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FB1234-AAFC-4AF0-B527-88377296E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1CF8E93-10DE-4E7F-A688-839F54B907F5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144EF-AA2F-4535-9F12-53A65E92DD8C}"/>
              </a:ext>
            </a:extLst>
          </p:cNvPr>
          <p:cNvSpPr txBox="1"/>
          <p:nvPr/>
        </p:nvSpPr>
        <p:spPr>
          <a:xfrm>
            <a:off x="6482685" y="4744174"/>
            <a:ext cx="31662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kern="1500" dirty="0">
                <a:solidFill>
                  <a:srgbClr val="404040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사용 프로그램 및 언어</a:t>
            </a:r>
            <a:endParaRPr lang="en-US" altLang="ko-KR" sz="2800" kern="1500" dirty="0">
              <a:solidFill>
                <a:srgbClr val="404040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r>
              <a:rPr lang="ko-KR" altLang="en-US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포토샵 </a:t>
            </a:r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/ </a:t>
            </a:r>
            <a:r>
              <a:rPr lang="ko-KR" altLang="en-US" kern="1500" dirty="0" err="1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일러스트레이터</a:t>
            </a:r>
            <a:endParaRPr lang="en-US" altLang="ko-KR" kern="1500" dirty="0">
              <a:solidFill>
                <a:srgbClr val="404040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html / </a:t>
            </a:r>
            <a:r>
              <a:rPr lang="en-US" altLang="ko-KR" kern="1500" dirty="0" err="1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css</a:t>
            </a:r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/ jQuery</a:t>
            </a:r>
            <a:endParaRPr lang="ko-KR" altLang="en-US" kern="1500" dirty="0">
              <a:solidFill>
                <a:srgbClr val="404040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C91A21-13BD-4867-BFED-F4C4D9F51229}"/>
              </a:ext>
            </a:extLst>
          </p:cNvPr>
          <p:cNvSpPr txBox="1"/>
          <p:nvPr/>
        </p:nvSpPr>
        <p:spPr>
          <a:xfrm>
            <a:off x="6482686" y="1596632"/>
            <a:ext cx="208262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kern="1500" dirty="0">
                <a:solidFill>
                  <a:srgbClr val="404040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프로모션 항목</a:t>
            </a:r>
            <a:endParaRPr lang="en-US" altLang="ko-KR" sz="2800" kern="1500" dirty="0">
              <a:solidFill>
                <a:srgbClr val="404040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r>
              <a:rPr lang="ko-KR" altLang="en-US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화장품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48F61F8-8AA7-4C9C-93D6-AEA05FE6AE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6" b="57976"/>
          <a:stretch/>
        </p:blipFill>
        <p:spPr>
          <a:xfrm>
            <a:off x="11083310" y="46408"/>
            <a:ext cx="847229" cy="769326"/>
          </a:xfrm>
          <a:custGeom>
            <a:avLst/>
            <a:gdLst>
              <a:gd name="connsiteX0" fmla="*/ 0 w 847229"/>
              <a:gd name="connsiteY0" fmla="*/ 0 h 769326"/>
              <a:gd name="connsiteX1" fmla="*/ 847229 w 847229"/>
              <a:gd name="connsiteY1" fmla="*/ 0 h 769326"/>
              <a:gd name="connsiteX2" fmla="*/ 847229 w 847229"/>
              <a:gd name="connsiteY2" fmla="*/ 769326 h 769326"/>
              <a:gd name="connsiteX3" fmla="*/ 504632 w 847229"/>
              <a:gd name="connsiteY3" fmla="*/ 769326 h 769326"/>
              <a:gd name="connsiteX4" fmla="*/ 504632 w 847229"/>
              <a:gd name="connsiteY4" fmla="*/ 543796 h 769326"/>
              <a:gd name="connsiteX5" fmla="*/ 0 w 847229"/>
              <a:gd name="connsiteY5" fmla="*/ 543796 h 76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229" h="769326">
                <a:moveTo>
                  <a:pt x="0" y="0"/>
                </a:moveTo>
                <a:lnTo>
                  <a:pt x="847229" y="0"/>
                </a:lnTo>
                <a:lnTo>
                  <a:pt x="847229" y="769326"/>
                </a:lnTo>
                <a:lnTo>
                  <a:pt x="504632" y="769326"/>
                </a:lnTo>
                <a:lnTo>
                  <a:pt x="504632" y="543796"/>
                </a:lnTo>
                <a:lnTo>
                  <a:pt x="0" y="54379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36684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스크린샷, 전자기기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2916A1AA-BF5A-4D0C-81DD-83178B4D19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6" b="18977"/>
          <a:stretch/>
        </p:blipFill>
        <p:spPr>
          <a:xfrm>
            <a:off x="547328" y="1124099"/>
            <a:ext cx="5194637" cy="54869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945FD5-FDAF-49DC-9A66-34C2EA383363}"/>
              </a:ext>
            </a:extLst>
          </p:cNvPr>
          <p:cNvSpPr txBox="1"/>
          <p:nvPr/>
        </p:nvSpPr>
        <p:spPr>
          <a:xfrm>
            <a:off x="547329" y="203415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디자인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2B9349-12C6-446A-9901-2D4CE0FCDA4E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715C8E-E8D1-45BE-9355-C1672971291B}"/>
              </a:ext>
            </a:extLst>
          </p:cNvPr>
          <p:cNvSpPr/>
          <p:nvPr/>
        </p:nvSpPr>
        <p:spPr>
          <a:xfrm>
            <a:off x="2025619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메인 페이지</a:t>
            </a:r>
            <a:endParaRPr lang="en-US" altLang="ko-KR" kern="1500" dirty="0">
              <a:solidFill>
                <a:srgbClr val="030303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580130-058D-47B4-9931-C56613EE77E3}"/>
              </a:ext>
            </a:extLst>
          </p:cNvPr>
          <p:cNvSpPr txBox="1"/>
          <p:nvPr/>
        </p:nvSpPr>
        <p:spPr>
          <a:xfrm>
            <a:off x="6957677" y="1717798"/>
            <a:ext cx="4156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이벤트와 신상품을 강조할 수 있는 디자인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5AFC11-580D-44DF-A79A-EC38F990BD77}"/>
              </a:ext>
            </a:extLst>
          </p:cNvPr>
          <p:cNvSpPr txBox="1"/>
          <p:nvPr/>
        </p:nvSpPr>
        <p:spPr>
          <a:xfrm>
            <a:off x="6957677" y="3435920"/>
            <a:ext cx="493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마우스 오버 했을 경우</a:t>
            </a:r>
            <a:r>
              <a:rPr lang="en-US" altLang="ko-KR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, </a:t>
            </a:r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상품명이 보여지는 디자인</a:t>
            </a:r>
            <a:endParaRPr lang="en-US" altLang="ko-KR" sz="20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D7C8BA5-BCDC-460E-A756-1703F8814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20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92E1507-CAF7-4216-BC47-1C1681AD9055}"/>
              </a:ext>
            </a:extLst>
          </p:cNvPr>
          <p:cNvGrpSpPr/>
          <p:nvPr/>
        </p:nvGrpSpPr>
        <p:grpSpPr>
          <a:xfrm>
            <a:off x="4374442" y="1818153"/>
            <a:ext cx="2490817" cy="199399"/>
            <a:chOff x="4374442" y="2453132"/>
            <a:chExt cx="2490817" cy="199399"/>
          </a:xfrm>
        </p:grpSpPr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D7093A6-798E-42A8-965F-0D70DAA025BB}"/>
                </a:ext>
              </a:extLst>
            </p:cNvPr>
            <p:cNvCxnSpPr>
              <a:cxnSpLocks/>
            </p:cNvCxnSpPr>
            <p:nvPr/>
          </p:nvCxnSpPr>
          <p:spPr>
            <a:xfrm>
              <a:off x="4501851" y="2543595"/>
              <a:ext cx="2363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7DD9D3E-2D1B-4EB7-B2E0-31B5F40F9802}"/>
                </a:ext>
              </a:extLst>
            </p:cNvPr>
            <p:cNvSpPr/>
            <p:nvPr/>
          </p:nvSpPr>
          <p:spPr>
            <a:xfrm>
              <a:off x="4374442" y="2453132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954706B-A50C-44DB-BEF6-7A49764036A4}"/>
              </a:ext>
            </a:extLst>
          </p:cNvPr>
          <p:cNvSpPr/>
          <p:nvPr/>
        </p:nvSpPr>
        <p:spPr>
          <a:xfrm rot="790760">
            <a:off x="4195866" y="5316124"/>
            <a:ext cx="187648" cy="199399"/>
          </a:xfrm>
          <a:prstGeom prst="ellipse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ED7D3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CFF6D47-FE85-472F-BE7E-AAD2628E0BE9}"/>
              </a:ext>
            </a:extLst>
          </p:cNvPr>
          <p:cNvCxnSpPr>
            <a:cxnSpLocks/>
            <a:stCxn id="20" idx="7"/>
          </p:cNvCxnSpPr>
          <p:nvPr/>
        </p:nvCxnSpPr>
        <p:spPr>
          <a:xfrm flipV="1">
            <a:off x="4370360" y="4940937"/>
            <a:ext cx="1600900" cy="421371"/>
          </a:xfrm>
          <a:prstGeom prst="straightConnector1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6464429-047D-4DD1-86D7-AB6E94C6BED3}"/>
              </a:ext>
            </a:extLst>
          </p:cNvPr>
          <p:cNvCxnSpPr>
            <a:cxnSpLocks/>
          </p:cNvCxnSpPr>
          <p:nvPr/>
        </p:nvCxnSpPr>
        <p:spPr>
          <a:xfrm>
            <a:off x="5971260" y="4940937"/>
            <a:ext cx="893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BB85B7B-3BEB-4A9E-B510-752C483D73EA}"/>
              </a:ext>
            </a:extLst>
          </p:cNvPr>
          <p:cNvSpPr txBox="1"/>
          <p:nvPr/>
        </p:nvSpPr>
        <p:spPr>
          <a:xfrm>
            <a:off x="6957677" y="4776124"/>
            <a:ext cx="4371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이미지만 크게 보여줘 이용자의 호기심 자극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F5A412E-EA97-4750-8F8E-F17737BED266}"/>
              </a:ext>
            </a:extLst>
          </p:cNvPr>
          <p:cNvCxnSpPr>
            <a:cxnSpLocks/>
          </p:cNvCxnSpPr>
          <p:nvPr/>
        </p:nvCxnSpPr>
        <p:spPr>
          <a:xfrm>
            <a:off x="6046076" y="3622650"/>
            <a:ext cx="8191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07867C81-4F59-4409-AF32-E2472F044C50}"/>
              </a:ext>
            </a:extLst>
          </p:cNvPr>
          <p:cNvSpPr/>
          <p:nvPr/>
        </p:nvSpPr>
        <p:spPr>
          <a:xfrm rot="2242818">
            <a:off x="2793476" y="3886317"/>
            <a:ext cx="187648" cy="199399"/>
          </a:xfrm>
          <a:prstGeom prst="ellipse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ED7D3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9631FAB-7D9A-47E7-8C6F-0EF2C2E4FD17}"/>
              </a:ext>
            </a:extLst>
          </p:cNvPr>
          <p:cNvCxnSpPr>
            <a:cxnSpLocks/>
            <a:stCxn id="27" idx="7"/>
          </p:cNvCxnSpPr>
          <p:nvPr/>
        </p:nvCxnSpPr>
        <p:spPr>
          <a:xfrm flipV="1">
            <a:off x="2982818" y="3622653"/>
            <a:ext cx="3063258" cy="347621"/>
          </a:xfrm>
          <a:prstGeom prst="straightConnector1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12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388216-A38E-43B9-9CD7-2FD50F9D860C}"/>
              </a:ext>
            </a:extLst>
          </p:cNvPr>
          <p:cNvSpPr txBox="1"/>
          <p:nvPr/>
        </p:nvSpPr>
        <p:spPr>
          <a:xfrm>
            <a:off x="547329" y="203415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디자인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FC79E4-3D79-42B1-BB63-A2AB174FAD14}"/>
              </a:ext>
            </a:extLst>
          </p:cNvPr>
          <p:cNvSpPr/>
          <p:nvPr/>
        </p:nvSpPr>
        <p:spPr>
          <a:xfrm>
            <a:off x="2025619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서브 페이지</a:t>
            </a:r>
            <a:r>
              <a:rPr lang="en-US" altLang="ko-KR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_ NEW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622BA6-4522-4BEE-96F3-C956BB8A8282}"/>
              </a:ext>
            </a:extLst>
          </p:cNvPr>
          <p:cNvSpPr txBox="1"/>
          <p:nvPr/>
        </p:nvSpPr>
        <p:spPr>
          <a:xfrm>
            <a:off x="6957677" y="2541219"/>
            <a:ext cx="40235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상품을 보고 바로 보고 관심상품으로 등록하거나 장바구니에 담을 수 있게 마우스 </a:t>
            </a:r>
            <a:r>
              <a:rPr lang="ko-KR" altLang="en-US" sz="2000" kern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오버시</a:t>
            </a:r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버튼이 보이게끔 디자인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589BE-DD71-4C5E-A055-A54763F8EF8D}"/>
              </a:ext>
            </a:extLst>
          </p:cNvPr>
          <p:cNvSpPr txBox="1"/>
          <p:nvPr/>
        </p:nvSpPr>
        <p:spPr>
          <a:xfrm>
            <a:off x="6957678" y="4105396"/>
            <a:ext cx="4323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장바구니에 넣은 상품이나 최근에 본 상품을 쉽게 확인할 수 있는 배너</a:t>
            </a:r>
          </a:p>
        </p:txBody>
      </p: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EDA9B09C-B248-4917-98F9-B54FF32F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21</a:t>
            </a:fld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78BE8D6-6DA3-4B0F-A19C-46C23987C3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9" b="40194"/>
          <a:stretch/>
        </p:blipFill>
        <p:spPr>
          <a:xfrm>
            <a:off x="547329" y="1619538"/>
            <a:ext cx="5194637" cy="43475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23BAA96-6C75-43D6-B220-6B7FEC796872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B06B5C5-0D28-4C2B-BDEC-682C8A596AB6}"/>
              </a:ext>
            </a:extLst>
          </p:cNvPr>
          <p:cNvSpPr/>
          <p:nvPr/>
        </p:nvSpPr>
        <p:spPr>
          <a:xfrm rot="790760">
            <a:off x="3779866" y="3575138"/>
            <a:ext cx="187648" cy="199399"/>
          </a:xfrm>
          <a:prstGeom prst="ellipse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ED7D3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B0E768-6F30-4D64-8263-8F4A97DCCE30}"/>
              </a:ext>
            </a:extLst>
          </p:cNvPr>
          <p:cNvGrpSpPr/>
          <p:nvPr/>
        </p:nvGrpSpPr>
        <p:grpSpPr>
          <a:xfrm>
            <a:off x="3852024" y="2712762"/>
            <a:ext cx="3013235" cy="959054"/>
            <a:chOff x="3852024" y="2712762"/>
            <a:chExt cx="3013235" cy="959054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FE7B2D84-FACA-4663-ABC8-EB49A77B2E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2024" y="2712762"/>
              <a:ext cx="2194052" cy="959054"/>
            </a:xfrm>
            <a:prstGeom prst="straightConnector1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DAFD70D3-7768-4FCA-A4B1-F91A4E3C4A2D}"/>
                </a:ext>
              </a:extLst>
            </p:cNvPr>
            <p:cNvCxnSpPr>
              <a:cxnSpLocks/>
            </p:cNvCxnSpPr>
            <p:nvPr/>
          </p:nvCxnSpPr>
          <p:spPr>
            <a:xfrm>
              <a:off x="6046076" y="2712762"/>
              <a:ext cx="8191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ADD2C83-BB97-4816-8CCB-7A18BF5E80C6}"/>
              </a:ext>
            </a:extLst>
          </p:cNvPr>
          <p:cNvGrpSpPr/>
          <p:nvPr/>
        </p:nvGrpSpPr>
        <p:grpSpPr>
          <a:xfrm>
            <a:off x="5058204" y="4242208"/>
            <a:ext cx="1807055" cy="199399"/>
            <a:chOff x="4374442" y="2453132"/>
            <a:chExt cx="1807055" cy="199399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5B3A404E-6948-4639-A550-DD00870F48B0}"/>
                </a:ext>
              </a:extLst>
            </p:cNvPr>
            <p:cNvCxnSpPr>
              <a:cxnSpLocks/>
            </p:cNvCxnSpPr>
            <p:nvPr/>
          </p:nvCxnSpPr>
          <p:spPr>
            <a:xfrm>
              <a:off x="4501851" y="2543595"/>
              <a:ext cx="16796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8978F1F-D4A0-4488-A73C-0A71005733ED}"/>
                </a:ext>
              </a:extLst>
            </p:cNvPr>
            <p:cNvSpPr/>
            <p:nvPr/>
          </p:nvSpPr>
          <p:spPr>
            <a:xfrm>
              <a:off x="4374442" y="2453132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9996D0-5AE7-4214-AB91-FEC395B26651}"/>
              </a:ext>
            </a:extLst>
          </p:cNvPr>
          <p:cNvSpPr txBox="1"/>
          <p:nvPr/>
        </p:nvSpPr>
        <p:spPr>
          <a:xfrm>
            <a:off x="547329" y="203415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디자인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A8DE73-73E3-4645-8D56-C7373701172F}"/>
              </a:ext>
            </a:extLst>
          </p:cNvPr>
          <p:cNvSpPr/>
          <p:nvPr/>
        </p:nvSpPr>
        <p:spPr>
          <a:xfrm>
            <a:off x="2025619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서브 페이지 </a:t>
            </a:r>
            <a:r>
              <a:rPr lang="en-US" altLang="ko-KR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_ MEN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29800-7E67-4892-863E-10779699C69A}"/>
              </a:ext>
            </a:extLst>
          </p:cNvPr>
          <p:cNvSpPr txBox="1"/>
          <p:nvPr/>
        </p:nvSpPr>
        <p:spPr>
          <a:xfrm>
            <a:off x="6957678" y="2733762"/>
            <a:ext cx="4371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기획페이지에 쉽게 접근할 수 있게 재구성</a:t>
            </a:r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34F9E872-A252-48A3-A702-95A9ED1E3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22</a:t>
            </a:fld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7A166BC-EA1A-4649-AD09-D21FC6F764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1" b="60920"/>
          <a:stretch/>
        </p:blipFill>
        <p:spPr>
          <a:xfrm>
            <a:off x="541302" y="1610769"/>
            <a:ext cx="5245669" cy="38241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74A68D6-1395-4FF9-B114-0DB9D1A47ADD}"/>
              </a:ext>
            </a:extLst>
          </p:cNvPr>
          <p:cNvGrpSpPr/>
          <p:nvPr/>
        </p:nvGrpSpPr>
        <p:grpSpPr>
          <a:xfrm>
            <a:off x="4374442" y="2842574"/>
            <a:ext cx="2490817" cy="199399"/>
            <a:chOff x="4374442" y="2453132"/>
            <a:chExt cx="2490817" cy="199399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C34FDE7-2E38-43BE-8142-54C256A30E91}"/>
                </a:ext>
              </a:extLst>
            </p:cNvPr>
            <p:cNvCxnSpPr>
              <a:cxnSpLocks/>
            </p:cNvCxnSpPr>
            <p:nvPr/>
          </p:nvCxnSpPr>
          <p:spPr>
            <a:xfrm>
              <a:off x="4501851" y="2543595"/>
              <a:ext cx="2363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ABC5AAB-FF8B-469A-8317-05128E05F829}"/>
                </a:ext>
              </a:extLst>
            </p:cNvPr>
            <p:cNvSpPr/>
            <p:nvPr/>
          </p:nvSpPr>
          <p:spPr>
            <a:xfrm>
              <a:off x="4374442" y="2453132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76CB66-ECDB-4A03-821C-7D868C6E9F11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3F9D67A6-F5DB-466A-BC3C-A68E962BE0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07" b="28068"/>
          <a:stretch/>
        </p:blipFill>
        <p:spPr>
          <a:xfrm>
            <a:off x="547329" y="1577518"/>
            <a:ext cx="5245669" cy="47788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B01D76-4287-4FB1-844F-D09EBDE7EDF0}"/>
              </a:ext>
            </a:extLst>
          </p:cNvPr>
          <p:cNvSpPr txBox="1"/>
          <p:nvPr/>
        </p:nvSpPr>
        <p:spPr>
          <a:xfrm>
            <a:off x="547329" y="203415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디자인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D954F84-F90D-4493-8A06-636490046C20}"/>
              </a:ext>
            </a:extLst>
          </p:cNvPr>
          <p:cNvSpPr/>
          <p:nvPr/>
        </p:nvSpPr>
        <p:spPr>
          <a:xfrm>
            <a:off x="2025619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서브 페이지 </a:t>
            </a:r>
            <a:r>
              <a:rPr lang="en-US" altLang="ko-KR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_ MEN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141F38-1350-4E05-AE0C-D67A905F9CD6}"/>
              </a:ext>
            </a:extLst>
          </p:cNvPr>
          <p:cNvSpPr txBox="1"/>
          <p:nvPr/>
        </p:nvSpPr>
        <p:spPr>
          <a:xfrm>
            <a:off x="6957677" y="2249355"/>
            <a:ext cx="4486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원하는 종류의 상품만 골라 볼 수 있도록</a:t>
            </a:r>
            <a:endParaRPr lang="en-US" altLang="ko-KR" sz="20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슬라이드 다운 메뉴로 디자인</a:t>
            </a:r>
            <a:endParaRPr lang="en-US" altLang="ko-KR" sz="20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7B4564-2E5B-444B-B958-906D2AFD78FB}"/>
              </a:ext>
            </a:extLst>
          </p:cNvPr>
          <p:cNvSpPr txBox="1"/>
          <p:nvPr/>
        </p:nvSpPr>
        <p:spPr>
          <a:xfrm>
            <a:off x="6957677" y="3848746"/>
            <a:ext cx="3663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통일감 있는 디자인으로 정돈된 느낌</a:t>
            </a:r>
            <a:endParaRPr lang="en-US" altLang="ko-KR" sz="20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D99671-190D-4BCB-AFFE-99A950156C56}"/>
              </a:ext>
            </a:extLst>
          </p:cNvPr>
          <p:cNvGrpSpPr/>
          <p:nvPr/>
        </p:nvGrpSpPr>
        <p:grpSpPr>
          <a:xfrm>
            <a:off x="4374442" y="2453132"/>
            <a:ext cx="2490817" cy="199399"/>
            <a:chOff x="4374442" y="2453132"/>
            <a:chExt cx="2490817" cy="199399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CD95527-2E9C-41DA-A197-FABBB293182F}"/>
                </a:ext>
              </a:extLst>
            </p:cNvPr>
            <p:cNvCxnSpPr>
              <a:cxnSpLocks/>
            </p:cNvCxnSpPr>
            <p:nvPr/>
          </p:nvCxnSpPr>
          <p:spPr>
            <a:xfrm>
              <a:off x="4501851" y="2543595"/>
              <a:ext cx="2363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EA0ECC9-1C19-4A21-929F-D95376D72657}"/>
                </a:ext>
              </a:extLst>
            </p:cNvPr>
            <p:cNvSpPr/>
            <p:nvPr/>
          </p:nvSpPr>
          <p:spPr>
            <a:xfrm>
              <a:off x="4374442" y="2453132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E47CA59-A517-4C17-AE09-E368FE3E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23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E882DEF-D6DF-4368-AC2F-5C4C82C18E5E}"/>
              </a:ext>
            </a:extLst>
          </p:cNvPr>
          <p:cNvGrpSpPr/>
          <p:nvPr/>
        </p:nvGrpSpPr>
        <p:grpSpPr>
          <a:xfrm>
            <a:off x="4374442" y="3958338"/>
            <a:ext cx="2490817" cy="199399"/>
            <a:chOff x="5446402" y="2272145"/>
            <a:chExt cx="2490817" cy="199399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85A7041B-3133-4EF1-80CF-7D55F562E654}"/>
                </a:ext>
              </a:extLst>
            </p:cNvPr>
            <p:cNvCxnSpPr>
              <a:cxnSpLocks/>
            </p:cNvCxnSpPr>
            <p:nvPr/>
          </p:nvCxnSpPr>
          <p:spPr>
            <a:xfrm>
              <a:off x="5573811" y="2362608"/>
              <a:ext cx="2363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0CAA408-A722-4B98-B70F-DF341C1C4F66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12E1E55-638A-4FB1-9421-77D3430222B5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3D64CA-00A7-46A9-83D5-3A41E4312280}"/>
              </a:ext>
            </a:extLst>
          </p:cNvPr>
          <p:cNvSpPr txBox="1"/>
          <p:nvPr/>
        </p:nvSpPr>
        <p:spPr>
          <a:xfrm>
            <a:off x="4249192" y="3676077"/>
            <a:ext cx="36936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스케치와 프로토타입을 기초로</a:t>
            </a:r>
            <a:endParaRPr lang="en-US" altLang="ko-KR" sz="2400" kern="1500" dirty="0">
              <a:solidFill>
                <a:srgbClr val="030303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ctr"/>
            <a:r>
              <a:rPr lang="ko-KR" altLang="en-US" sz="2400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완성한 홈페이지 디자인</a:t>
            </a:r>
            <a:endParaRPr lang="en-US" altLang="ko-KR" sz="2400" kern="1500" dirty="0">
              <a:solidFill>
                <a:srgbClr val="030303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16C47-C211-481F-9CFB-303A83A53C20}"/>
              </a:ext>
            </a:extLst>
          </p:cNvPr>
          <p:cNvSpPr txBox="1"/>
          <p:nvPr/>
        </p:nvSpPr>
        <p:spPr>
          <a:xfrm>
            <a:off x="4092569" y="2494220"/>
            <a:ext cx="4006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CODING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169407-28AF-46BC-A4AF-43CE32FD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78E596-BF0B-46DE-8057-37919080E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6" b="57976"/>
          <a:stretch/>
        </p:blipFill>
        <p:spPr>
          <a:xfrm>
            <a:off x="11083310" y="46408"/>
            <a:ext cx="847229" cy="769326"/>
          </a:xfrm>
          <a:custGeom>
            <a:avLst/>
            <a:gdLst>
              <a:gd name="connsiteX0" fmla="*/ 0 w 847229"/>
              <a:gd name="connsiteY0" fmla="*/ 0 h 769326"/>
              <a:gd name="connsiteX1" fmla="*/ 847229 w 847229"/>
              <a:gd name="connsiteY1" fmla="*/ 0 h 769326"/>
              <a:gd name="connsiteX2" fmla="*/ 847229 w 847229"/>
              <a:gd name="connsiteY2" fmla="*/ 769326 h 769326"/>
              <a:gd name="connsiteX3" fmla="*/ 504632 w 847229"/>
              <a:gd name="connsiteY3" fmla="*/ 769326 h 769326"/>
              <a:gd name="connsiteX4" fmla="*/ 504632 w 847229"/>
              <a:gd name="connsiteY4" fmla="*/ 543796 h 769326"/>
              <a:gd name="connsiteX5" fmla="*/ 0 w 847229"/>
              <a:gd name="connsiteY5" fmla="*/ 543796 h 76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229" h="769326">
                <a:moveTo>
                  <a:pt x="0" y="0"/>
                </a:moveTo>
                <a:lnTo>
                  <a:pt x="847229" y="0"/>
                </a:lnTo>
                <a:lnTo>
                  <a:pt x="847229" y="769326"/>
                </a:lnTo>
                <a:lnTo>
                  <a:pt x="504632" y="769326"/>
                </a:lnTo>
                <a:lnTo>
                  <a:pt x="504632" y="543796"/>
                </a:lnTo>
                <a:lnTo>
                  <a:pt x="0" y="54379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2844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전자기기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BD3243E9-80CB-4E8B-BB40-F671953342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52"/>
          <a:stretch/>
        </p:blipFill>
        <p:spPr>
          <a:xfrm>
            <a:off x="2829145" y="1343247"/>
            <a:ext cx="6509848" cy="33182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EA5688-2CE0-46B2-AC48-97525D077DBD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A400F33-16A2-403B-895D-6CEB2E9EDDE8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83E5DDA3-C7BD-429C-AC8C-B5BBAE828E96}"/>
              </a:ext>
            </a:extLst>
          </p:cNvPr>
          <p:cNvSpPr/>
          <p:nvPr/>
        </p:nvSpPr>
        <p:spPr>
          <a:xfrm>
            <a:off x="2442481" y="1375146"/>
            <a:ext cx="217714" cy="1323861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0AB85584-5023-4003-9483-3CF6FF39030B}"/>
              </a:ext>
            </a:extLst>
          </p:cNvPr>
          <p:cNvSpPr/>
          <p:nvPr/>
        </p:nvSpPr>
        <p:spPr>
          <a:xfrm>
            <a:off x="2415267" y="3029631"/>
            <a:ext cx="244928" cy="1768928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C31FB2-6CC8-4888-B04D-664086BBA962}"/>
              </a:ext>
            </a:extLst>
          </p:cNvPr>
          <p:cNvSpPr txBox="1"/>
          <p:nvPr/>
        </p:nvSpPr>
        <p:spPr>
          <a:xfrm>
            <a:off x="841279" y="1789766"/>
            <a:ext cx="1163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#header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8FECA9-08D2-4DE0-A4B2-82516FF3AB32}"/>
              </a:ext>
            </a:extLst>
          </p:cNvPr>
          <p:cNvSpPr txBox="1"/>
          <p:nvPr/>
        </p:nvSpPr>
        <p:spPr>
          <a:xfrm>
            <a:off x="784914" y="3714040"/>
            <a:ext cx="1621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#</a:t>
            </a:r>
            <a:r>
              <a:rPr lang="en-US" altLang="ko-KR" sz="2000" kern="1500" dirty="0" err="1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addBanner</a:t>
            </a:r>
            <a:endParaRPr lang="en-US" altLang="ko-KR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52E64D-E1F5-4135-9863-A7571537322D}"/>
              </a:ext>
            </a:extLst>
          </p:cNvPr>
          <p:cNvSpPr txBox="1"/>
          <p:nvPr/>
        </p:nvSpPr>
        <p:spPr>
          <a:xfrm>
            <a:off x="258907" y="4298186"/>
            <a:ext cx="21563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adBanner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혹은 </a:t>
            </a:r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adBox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로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r"/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네이밍 할 경우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일부 브라우저에서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r"/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노출되지 않는 경우가 있어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r"/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addBanner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라고 네이밍 했다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A3F21C-945E-4511-B288-3A61EFD12209}"/>
              </a:ext>
            </a:extLst>
          </p:cNvPr>
          <p:cNvSpPr/>
          <p:nvPr/>
        </p:nvSpPr>
        <p:spPr>
          <a:xfrm>
            <a:off x="1594411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헤더</a:t>
            </a:r>
            <a:r>
              <a:rPr lang="en-US" altLang="ko-KR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, </a:t>
            </a:r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메인 페이지</a:t>
            </a:r>
            <a:endParaRPr lang="en-US" altLang="ko-KR" kern="1500" dirty="0">
              <a:solidFill>
                <a:srgbClr val="030303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C0370F5-3AC2-4721-9695-78657398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589" y="1857375"/>
            <a:ext cx="7181850" cy="5000625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FE8EE6E-086F-45C1-ACDA-1603853D35BC}"/>
              </a:ext>
            </a:extLst>
          </p:cNvPr>
          <p:cNvSpPr/>
          <p:nvPr/>
        </p:nvSpPr>
        <p:spPr>
          <a:xfrm>
            <a:off x="10779563" y="1612900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html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199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전자기기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BD3243E9-80CB-4E8B-BB40-F671953342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91" b="20982"/>
          <a:stretch/>
        </p:blipFill>
        <p:spPr>
          <a:xfrm>
            <a:off x="547329" y="1378473"/>
            <a:ext cx="6509848" cy="39635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EA5688-2CE0-46B2-AC48-97525D077DBD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A400F33-16A2-403B-895D-6CEB2E9EDDE8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A3F21C-945E-4511-B288-3A61EFD12209}"/>
              </a:ext>
            </a:extLst>
          </p:cNvPr>
          <p:cNvSpPr/>
          <p:nvPr/>
        </p:nvSpPr>
        <p:spPr>
          <a:xfrm>
            <a:off x="1594411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메인 페이지</a:t>
            </a:r>
            <a:endParaRPr lang="en-US" altLang="ko-KR" kern="1500" dirty="0">
              <a:solidFill>
                <a:srgbClr val="030303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042CA8-AD8A-427F-928C-BC895CFCD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602" y="2056084"/>
            <a:ext cx="7658100" cy="4686300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16E2930-A7BB-4ADE-946D-0F5EA5A04EF7}"/>
              </a:ext>
            </a:extLst>
          </p:cNvPr>
          <p:cNvSpPr/>
          <p:nvPr/>
        </p:nvSpPr>
        <p:spPr>
          <a:xfrm>
            <a:off x="10630928" y="1811609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scss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2FC33A8-4719-41CC-A109-1E247438C92E}"/>
              </a:ext>
            </a:extLst>
          </p:cNvPr>
          <p:cNvGrpSpPr/>
          <p:nvPr/>
        </p:nvGrpSpPr>
        <p:grpSpPr>
          <a:xfrm>
            <a:off x="5427481" y="4266034"/>
            <a:ext cx="1921164" cy="1549871"/>
            <a:chOff x="9783131" y="5216890"/>
            <a:chExt cx="1921164" cy="154987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B9F0514-C693-4491-BE96-873E5699A5CA}"/>
                </a:ext>
              </a:extLst>
            </p:cNvPr>
            <p:cNvSpPr/>
            <p:nvPr/>
          </p:nvSpPr>
          <p:spPr>
            <a:xfrm>
              <a:off x="9783131" y="5216890"/>
              <a:ext cx="1921164" cy="118411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마우스 오버 시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,</a:t>
              </a: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투명했던 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span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태그가 나타나도록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999F0C38-DB6C-41A9-BDB3-CA5F95DAC509}"/>
                </a:ext>
              </a:extLst>
            </p:cNvPr>
            <p:cNvSpPr/>
            <p:nvPr/>
          </p:nvSpPr>
          <p:spPr>
            <a:xfrm rot="10800000">
              <a:off x="10124391" y="6401002"/>
              <a:ext cx="327259" cy="365759"/>
            </a:xfrm>
            <a:prstGeom prst="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CE966A7-E0B9-477A-B222-F9DF2821C07A}"/>
              </a:ext>
            </a:extLst>
          </p:cNvPr>
          <p:cNvGrpSpPr/>
          <p:nvPr/>
        </p:nvGrpSpPr>
        <p:grpSpPr>
          <a:xfrm>
            <a:off x="8249652" y="3015194"/>
            <a:ext cx="1921164" cy="1549871"/>
            <a:chOff x="9783131" y="4851131"/>
            <a:chExt cx="1921164" cy="1549871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B8F7557-7513-4FAB-9A80-ACAE3ECFCDE9}"/>
                </a:ext>
              </a:extLst>
            </p:cNvPr>
            <p:cNvSpPr/>
            <p:nvPr/>
          </p:nvSpPr>
          <p:spPr>
            <a:xfrm>
              <a:off x="9783131" y="5216890"/>
              <a:ext cx="1921164" cy="118411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@for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문을 사용하여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빠르고 유지보수가 쉽게 코딩</a:t>
              </a:r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D091C45D-D4C9-47CE-9501-5DD1E92CE010}"/>
                </a:ext>
              </a:extLst>
            </p:cNvPr>
            <p:cNvSpPr/>
            <p:nvPr/>
          </p:nvSpPr>
          <p:spPr>
            <a:xfrm>
              <a:off x="10063156" y="4851131"/>
              <a:ext cx="327259" cy="365759"/>
            </a:xfrm>
            <a:prstGeom prst="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36171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전자기기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BD3243E9-80CB-4E8B-BB40-F671953342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85" b="149"/>
          <a:stretch/>
        </p:blipFill>
        <p:spPr>
          <a:xfrm>
            <a:off x="547329" y="1875911"/>
            <a:ext cx="6509848" cy="25317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EA5688-2CE0-46B2-AC48-97525D077DBD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A400F33-16A2-403B-895D-6CEB2E9EDDE8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A3F21C-945E-4511-B288-3A61EFD12209}"/>
              </a:ext>
            </a:extLst>
          </p:cNvPr>
          <p:cNvSpPr/>
          <p:nvPr/>
        </p:nvSpPr>
        <p:spPr>
          <a:xfrm>
            <a:off x="1594411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메인 페이지</a:t>
            </a:r>
            <a:r>
              <a:rPr lang="en-US" altLang="ko-KR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, </a:t>
            </a:r>
            <a:r>
              <a:rPr lang="ko-KR" altLang="en-US" kern="1500" dirty="0" err="1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푸터</a:t>
            </a:r>
            <a:endParaRPr lang="en-US" altLang="ko-KR" kern="1500" dirty="0">
              <a:solidFill>
                <a:srgbClr val="030303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FF9D41-A258-4F2C-ACC7-6F8E60F01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658" y="2294209"/>
            <a:ext cx="4486275" cy="4210050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16E2930-A7BB-4ADE-946D-0F5EA5A04EF7}"/>
              </a:ext>
            </a:extLst>
          </p:cNvPr>
          <p:cNvSpPr/>
          <p:nvPr/>
        </p:nvSpPr>
        <p:spPr>
          <a:xfrm>
            <a:off x="10370278" y="2049734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html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D293931-4DFA-4F52-B196-88E000C99175}"/>
              </a:ext>
            </a:extLst>
          </p:cNvPr>
          <p:cNvGrpSpPr/>
          <p:nvPr/>
        </p:nvGrpSpPr>
        <p:grpSpPr>
          <a:xfrm>
            <a:off x="5670249" y="4215452"/>
            <a:ext cx="1386928" cy="199399"/>
            <a:chOff x="4374442" y="2453132"/>
            <a:chExt cx="1386928" cy="199399"/>
          </a:xfrm>
        </p:grpSpPr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AFE8F233-E5D3-4D29-89FB-500C03615C8C}"/>
                </a:ext>
              </a:extLst>
            </p:cNvPr>
            <p:cNvCxnSpPr>
              <a:cxnSpLocks/>
            </p:cNvCxnSpPr>
            <p:nvPr/>
          </p:nvCxnSpPr>
          <p:spPr>
            <a:xfrm>
              <a:off x="4501851" y="2543595"/>
              <a:ext cx="12595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1791ED2-9D58-4741-925E-59F94388F759}"/>
                </a:ext>
              </a:extLst>
            </p:cNvPr>
            <p:cNvSpPr/>
            <p:nvPr/>
          </p:nvSpPr>
          <p:spPr>
            <a:xfrm>
              <a:off x="4374442" y="2453132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8654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27617FB-C83C-493E-97BE-23CEB02A81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58" b="46811"/>
          <a:stretch/>
        </p:blipFill>
        <p:spPr>
          <a:xfrm>
            <a:off x="547329" y="1496077"/>
            <a:ext cx="6509848" cy="35134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F51627-95F1-4C51-A223-4FA628EBC834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99C96EF-CFB6-4C89-AD97-02B82E1641A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1549D6-DF08-4E0B-80F7-61C4B0C11F9F}"/>
              </a:ext>
            </a:extLst>
          </p:cNvPr>
          <p:cNvSpPr/>
          <p:nvPr/>
        </p:nvSpPr>
        <p:spPr>
          <a:xfrm>
            <a:off x="1594411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서브 페이지 </a:t>
            </a:r>
            <a:r>
              <a:rPr lang="en-US" altLang="ko-KR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_ NEW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241424-2E25-4BC9-A99A-D765662DF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557" y="1740551"/>
            <a:ext cx="4933950" cy="253365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A6D1FA-AA10-4458-942F-AFC443AC1E42}"/>
              </a:ext>
            </a:extLst>
          </p:cNvPr>
          <p:cNvGrpSpPr/>
          <p:nvPr/>
        </p:nvGrpSpPr>
        <p:grpSpPr>
          <a:xfrm>
            <a:off x="5263849" y="2513652"/>
            <a:ext cx="1386928" cy="199399"/>
            <a:chOff x="4374442" y="2453132"/>
            <a:chExt cx="1386928" cy="199399"/>
          </a:xfrm>
        </p:grpSpPr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5E0D771C-DE64-4EE6-9829-9CBF46C28A2A}"/>
                </a:ext>
              </a:extLst>
            </p:cNvPr>
            <p:cNvCxnSpPr>
              <a:cxnSpLocks/>
            </p:cNvCxnSpPr>
            <p:nvPr/>
          </p:nvCxnSpPr>
          <p:spPr>
            <a:xfrm>
              <a:off x="4501851" y="2543595"/>
              <a:ext cx="12595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444D299-23F4-428E-9402-5CE254CC8148}"/>
                </a:ext>
              </a:extLst>
            </p:cNvPr>
            <p:cNvSpPr/>
            <p:nvPr/>
          </p:nvSpPr>
          <p:spPr>
            <a:xfrm>
              <a:off x="4374442" y="2453132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66C88C9-CB34-4456-BB15-53287EEBB5A0}"/>
              </a:ext>
            </a:extLst>
          </p:cNvPr>
          <p:cNvSpPr/>
          <p:nvPr/>
        </p:nvSpPr>
        <p:spPr>
          <a:xfrm>
            <a:off x="10192478" y="1432892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html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982290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27617FB-C83C-493E-97BE-23CEB02A81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58" b="46811"/>
          <a:stretch/>
        </p:blipFill>
        <p:spPr>
          <a:xfrm>
            <a:off x="547329" y="1496077"/>
            <a:ext cx="6509848" cy="35134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F51627-95F1-4C51-A223-4FA628EBC834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99C96EF-CFB6-4C89-AD97-02B82E1641A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1549D6-DF08-4E0B-80F7-61C4B0C11F9F}"/>
              </a:ext>
            </a:extLst>
          </p:cNvPr>
          <p:cNvSpPr/>
          <p:nvPr/>
        </p:nvSpPr>
        <p:spPr>
          <a:xfrm>
            <a:off x="1594411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서브 페이지 </a:t>
            </a:r>
            <a:r>
              <a:rPr lang="en-US" altLang="ko-KR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_ NEW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748DB0-717C-4A0B-913D-10FDDF4D1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315" y="1393902"/>
            <a:ext cx="5381625" cy="42100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0A6DF3C-E61D-45D6-8FAD-81024899B0B7}"/>
              </a:ext>
            </a:extLst>
          </p:cNvPr>
          <p:cNvGrpSpPr/>
          <p:nvPr/>
        </p:nvGrpSpPr>
        <p:grpSpPr>
          <a:xfrm>
            <a:off x="6104876" y="3027706"/>
            <a:ext cx="952301" cy="199399"/>
            <a:chOff x="4374442" y="2453132"/>
            <a:chExt cx="952301" cy="199399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C2B436DC-2C33-41E2-AF27-A19D7C43291A}"/>
                </a:ext>
              </a:extLst>
            </p:cNvPr>
            <p:cNvCxnSpPr>
              <a:cxnSpLocks/>
            </p:cNvCxnSpPr>
            <p:nvPr/>
          </p:nvCxnSpPr>
          <p:spPr>
            <a:xfrm>
              <a:off x="4501851" y="2543595"/>
              <a:ext cx="8248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B30B901-2A24-4C3A-8B0F-A39FD72EC8CB}"/>
                </a:ext>
              </a:extLst>
            </p:cNvPr>
            <p:cNvSpPr/>
            <p:nvPr/>
          </p:nvSpPr>
          <p:spPr>
            <a:xfrm>
              <a:off x="4374442" y="2453132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B6E0E19-E1D6-4384-8DCC-16A6A9042AB7}"/>
              </a:ext>
            </a:extLst>
          </p:cNvPr>
          <p:cNvSpPr/>
          <p:nvPr/>
        </p:nvSpPr>
        <p:spPr>
          <a:xfrm>
            <a:off x="9982166" y="1149427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html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98252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검은색이(가) 표시된 사진&#10;&#10;높은 신뢰도로 생성된 설명">
            <a:extLst>
              <a:ext uri="{FF2B5EF4-FFF2-40B4-BE49-F238E27FC236}">
                <a16:creationId xmlns:a16="http://schemas.microsoft.com/office/drawing/2014/main" id="{0311916F-98B9-49DF-AC0D-7929B3814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198502"/>
            <a:ext cx="10905066" cy="5098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28BF49-F9A3-4BB2-A49A-753B119CAECB}"/>
              </a:ext>
            </a:extLst>
          </p:cNvPr>
          <p:cNvSpPr txBox="1"/>
          <p:nvPr/>
        </p:nvSpPr>
        <p:spPr>
          <a:xfrm>
            <a:off x="547329" y="203415"/>
            <a:ext cx="2089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사이트 맵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7721A6-A77B-4B2E-B383-6C7510A7925A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79940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1DAD14F-B3B8-4EC8-B00E-ABCBB1C15C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2" b="66905"/>
          <a:stretch/>
        </p:blipFill>
        <p:spPr>
          <a:xfrm>
            <a:off x="547329" y="1382876"/>
            <a:ext cx="6509848" cy="32556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802A3B-E49B-459E-9B10-1703AC0E5CCE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E775D0A-65D8-4FA4-8C27-C23E1519B401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B1EECA-DA52-4542-805B-46EF169E9844}"/>
              </a:ext>
            </a:extLst>
          </p:cNvPr>
          <p:cNvSpPr/>
          <p:nvPr/>
        </p:nvSpPr>
        <p:spPr>
          <a:xfrm>
            <a:off x="1594411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서브 페이지 </a:t>
            </a:r>
            <a:r>
              <a:rPr lang="en-US" altLang="ko-KR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_ MEN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1CA85E-FA72-4C09-85AA-54A79B46B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790" y="3460290"/>
            <a:ext cx="8267700" cy="22764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878124-0F52-4B9A-B532-60A8DD556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790" y="2109641"/>
            <a:ext cx="7877175" cy="1390650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1FACA32-ECD8-404B-BDBB-6B11067A536A}"/>
              </a:ext>
            </a:extLst>
          </p:cNvPr>
          <p:cNvSpPr/>
          <p:nvPr/>
        </p:nvSpPr>
        <p:spPr>
          <a:xfrm>
            <a:off x="9228928" y="1833103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scss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EEA9B7A-5300-4A41-A2D1-BAB31F5B1A51}"/>
              </a:ext>
            </a:extLst>
          </p:cNvPr>
          <p:cNvGrpSpPr/>
          <p:nvPr/>
        </p:nvGrpSpPr>
        <p:grpSpPr>
          <a:xfrm>
            <a:off x="9682953" y="4498005"/>
            <a:ext cx="1921164" cy="1538208"/>
            <a:chOff x="9783131" y="4862794"/>
            <a:chExt cx="1921164" cy="1538208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D7232217-1267-427C-8AFF-62848D4B59B8}"/>
                </a:ext>
              </a:extLst>
            </p:cNvPr>
            <p:cNvSpPr/>
            <p:nvPr/>
          </p:nvSpPr>
          <p:spPr>
            <a:xfrm>
              <a:off x="9783131" y="5216890"/>
              <a:ext cx="1921164" cy="118411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@</a:t>
              </a:r>
              <a:r>
                <a:rPr lang="en-US" altLang="ko-KR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mixin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사용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,</a:t>
              </a: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#</a:t>
              </a:r>
              <a:r>
                <a:rPr lang="en-US" altLang="ko-KR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titleBox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배경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endParaRPr>
            </a:p>
            <a:p>
              <a:pPr algn="ctr"/>
              <a:r>
                <a:rPr lang="ko-KR" alt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그라디언트로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 처리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endParaRP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B462E4E2-C865-442F-B2B7-02AC93C758E1}"/>
                </a:ext>
              </a:extLst>
            </p:cNvPr>
            <p:cNvSpPr/>
            <p:nvPr/>
          </p:nvSpPr>
          <p:spPr>
            <a:xfrm>
              <a:off x="10011833" y="4862794"/>
              <a:ext cx="327259" cy="365759"/>
            </a:xfrm>
            <a:prstGeom prst="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061946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1DAD14F-B3B8-4EC8-B00E-ABCBB1C15C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27" b="38656"/>
          <a:stretch/>
        </p:blipFill>
        <p:spPr>
          <a:xfrm>
            <a:off x="547329" y="1382876"/>
            <a:ext cx="6509848" cy="40029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802A3B-E49B-459E-9B10-1703AC0E5CCE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E775D0A-65D8-4FA4-8C27-C23E1519B401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B1EECA-DA52-4542-805B-46EF169E9844}"/>
              </a:ext>
            </a:extLst>
          </p:cNvPr>
          <p:cNvSpPr/>
          <p:nvPr/>
        </p:nvSpPr>
        <p:spPr>
          <a:xfrm>
            <a:off x="1594411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서브 페이지 </a:t>
            </a:r>
            <a:r>
              <a:rPr lang="en-US" altLang="ko-KR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_ MEN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E6A981-B421-42ED-A889-AAF107704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367" y="1733432"/>
            <a:ext cx="5295900" cy="40862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63A673-6E25-4C6E-8523-04F4EFEE5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367" y="1264804"/>
            <a:ext cx="4457700" cy="495300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1FACA32-ECD8-404B-BDBB-6B11067A536A}"/>
              </a:ext>
            </a:extLst>
          </p:cNvPr>
          <p:cNvSpPr/>
          <p:nvPr/>
        </p:nvSpPr>
        <p:spPr>
          <a:xfrm>
            <a:off x="10188951" y="1313680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jQuery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96666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1DAD14F-B3B8-4EC8-B00E-ABCBB1C15C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27" b="38656"/>
          <a:stretch/>
        </p:blipFill>
        <p:spPr>
          <a:xfrm>
            <a:off x="547329" y="1382876"/>
            <a:ext cx="6509848" cy="40029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802A3B-E49B-459E-9B10-1703AC0E5CCE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E775D0A-65D8-4FA4-8C27-C23E1519B401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B1EECA-DA52-4542-805B-46EF169E9844}"/>
              </a:ext>
            </a:extLst>
          </p:cNvPr>
          <p:cNvSpPr/>
          <p:nvPr/>
        </p:nvSpPr>
        <p:spPr>
          <a:xfrm>
            <a:off x="1594411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서브 페이지 </a:t>
            </a:r>
            <a:r>
              <a:rPr lang="en-US" altLang="ko-KR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_ MEN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2B3160-23E8-4717-9EDF-DAAA356B4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51" y="1808797"/>
            <a:ext cx="8277225" cy="4886325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5463579-4AA8-4364-BA57-F312B17EEB65}"/>
              </a:ext>
            </a:extLst>
          </p:cNvPr>
          <p:cNvSpPr/>
          <p:nvPr/>
        </p:nvSpPr>
        <p:spPr>
          <a:xfrm>
            <a:off x="10311324" y="1496078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jQuery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D4C711A-8181-4C27-A0B2-3D124C2A4E05}"/>
              </a:ext>
            </a:extLst>
          </p:cNvPr>
          <p:cNvGrpSpPr/>
          <p:nvPr/>
        </p:nvGrpSpPr>
        <p:grpSpPr>
          <a:xfrm>
            <a:off x="9905077" y="3865614"/>
            <a:ext cx="2286923" cy="1184112"/>
            <a:chOff x="9417372" y="5344906"/>
            <a:chExt cx="2286923" cy="1184112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50841675-7AE6-440C-8CB7-C308A35D547B}"/>
                </a:ext>
              </a:extLst>
            </p:cNvPr>
            <p:cNvSpPr/>
            <p:nvPr/>
          </p:nvSpPr>
          <p:spPr>
            <a:xfrm>
              <a:off x="9783131" y="5344906"/>
              <a:ext cx="1921164" cy="118411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제품의 수를 파악하여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알아서 배치되도록 만듦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endParaRPr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E75BAE1D-6986-43D3-9112-6BCEC9BED154}"/>
                </a:ext>
              </a:extLst>
            </p:cNvPr>
            <p:cNvSpPr/>
            <p:nvPr/>
          </p:nvSpPr>
          <p:spPr>
            <a:xfrm rot="16200000">
              <a:off x="9436622" y="5712001"/>
              <a:ext cx="327259" cy="365759"/>
            </a:xfrm>
            <a:prstGeom prst="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5727601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유효성 검사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3D64CA-00A7-46A9-83D5-3A41E4312280}"/>
              </a:ext>
            </a:extLst>
          </p:cNvPr>
          <p:cNvSpPr txBox="1"/>
          <p:nvPr/>
        </p:nvSpPr>
        <p:spPr>
          <a:xfrm>
            <a:off x="4481505" y="3676077"/>
            <a:ext cx="32290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HTML5 </a:t>
            </a:r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문법과 의미상의 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ctr"/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오류가 있는가</a:t>
            </a:r>
            <a:r>
              <a:rPr lang="en-US" altLang="ko-KR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16C47-C211-481F-9CFB-303A83A53C20}"/>
              </a:ext>
            </a:extLst>
          </p:cNvPr>
          <p:cNvSpPr txBox="1"/>
          <p:nvPr/>
        </p:nvSpPr>
        <p:spPr>
          <a:xfrm>
            <a:off x="4344080" y="2494220"/>
            <a:ext cx="35038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CHECK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9A51CB-C0F2-4866-A23C-BC3810CC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42D1B4-D4AA-4D91-8FB4-E3B258FAC2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6" b="57976"/>
          <a:stretch/>
        </p:blipFill>
        <p:spPr>
          <a:xfrm>
            <a:off x="11083310" y="46408"/>
            <a:ext cx="847229" cy="769326"/>
          </a:xfrm>
          <a:custGeom>
            <a:avLst/>
            <a:gdLst>
              <a:gd name="connsiteX0" fmla="*/ 0 w 847229"/>
              <a:gd name="connsiteY0" fmla="*/ 0 h 769326"/>
              <a:gd name="connsiteX1" fmla="*/ 847229 w 847229"/>
              <a:gd name="connsiteY1" fmla="*/ 0 h 769326"/>
              <a:gd name="connsiteX2" fmla="*/ 847229 w 847229"/>
              <a:gd name="connsiteY2" fmla="*/ 769326 h 769326"/>
              <a:gd name="connsiteX3" fmla="*/ 504632 w 847229"/>
              <a:gd name="connsiteY3" fmla="*/ 769326 h 769326"/>
              <a:gd name="connsiteX4" fmla="*/ 504632 w 847229"/>
              <a:gd name="connsiteY4" fmla="*/ 543796 h 769326"/>
              <a:gd name="connsiteX5" fmla="*/ 0 w 847229"/>
              <a:gd name="connsiteY5" fmla="*/ 543796 h 76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229" h="769326">
                <a:moveTo>
                  <a:pt x="0" y="0"/>
                </a:moveTo>
                <a:lnTo>
                  <a:pt x="847229" y="0"/>
                </a:lnTo>
                <a:lnTo>
                  <a:pt x="847229" y="769326"/>
                </a:lnTo>
                <a:lnTo>
                  <a:pt x="504632" y="769326"/>
                </a:lnTo>
                <a:lnTo>
                  <a:pt x="504632" y="543796"/>
                </a:lnTo>
                <a:lnTo>
                  <a:pt x="0" y="54379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8917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유효성 검사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0BABD8-4EBA-4A69-8541-979106A42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D552C2-547D-4CB5-BAA7-C7A9F82FC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18" y="1096893"/>
            <a:ext cx="6496050" cy="3952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60FD9A-7DE1-4575-91AE-9489EDB6C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5" y="4730175"/>
            <a:ext cx="7877175" cy="141922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093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총평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3D64CA-00A7-46A9-83D5-3A41E4312280}"/>
              </a:ext>
            </a:extLst>
          </p:cNvPr>
          <p:cNvSpPr txBox="1"/>
          <p:nvPr/>
        </p:nvSpPr>
        <p:spPr>
          <a:xfrm>
            <a:off x="4468805" y="3676077"/>
            <a:ext cx="3254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리디자인 결과와</a:t>
            </a:r>
            <a:r>
              <a:rPr lang="en-US" altLang="ko-KR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</a:p>
          <a:p>
            <a:pPr algn="ctr"/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앞으로 보완할 점에 대하여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16C47-C211-481F-9CFB-303A83A53C20}"/>
              </a:ext>
            </a:extLst>
          </p:cNvPr>
          <p:cNvSpPr txBox="1"/>
          <p:nvPr/>
        </p:nvSpPr>
        <p:spPr>
          <a:xfrm>
            <a:off x="4064999" y="2494220"/>
            <a:ext cx="40620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REVIEW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68068F-5192-4969-95A8-E9B773983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0B3345-AB21-4095-B0B3-33B945D63B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6" b="57976"/>
          <a:stretch/>
        </p:blipFill>
        <p:spPr>
          <a:xfrm>
            <a:off x="11083310" y="46408"/>
            <a:ext cx="847229" cy="769326"/>
          </a:xfrm>
          <a:custGeom>
            <a:avLst/>
            <a:gdLst>
              <a:gd name="connsiteX0" fmla="*/ 0 w 847229"/>
              <a:gd name="connsiteY0" fmla="*/ 0 h 769326"/>
              <a:gd name="connsiteX1" fmla="*/ 847229 w 847229"/>
              <a:gd name="connsiteY1" fmla="*/ 0 h 769326"/>
              <a:gd name="connsiteX2" fmla="*/ 847229 w 847229"/>
              <a:gd name="connsiteY2" fmla="*/ 769326 h 769326"/>
              <a:gd name="connsiteX3" fmla="*/ 504632 w 847229"/>
              <a:gd name="connsiteY3" fmla="*/ 769326 h 769326"/>
              <a:gd name="connsiteX4" fmla="*/ 504632 w 847229"/>
              <a:gd name="connsiteY4" fmla="*/ 543796 h 769326"/>
              <a:gd name="connsiteX5" fmla="*/ 0 w 847229"/>
              <a:gd name="connsiteY5" fmla="*/ 543796 h 76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229" h="769326">
                <a:moveTo>
                  <a:pt x="0" y="0"/>
                </a:moveTo>
                <a:lnTo>
                  <a:pt x="847229" y="0"/>
                </a:lnTo>
                <a:lnTo>
                  <a:pt x="847229" y="769326"/>
                </a:lnTo>
                <a:lnTo>
                  <a:pt x="504632" y="769326"/>
                </a:lnTo>
                <a:lnTo>
                  <a:pt x="504632" y="543796"/>
                </a:lnTo>
                <a:lnTo>
                  <a:pt x="0" y="54379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8360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A52A36EE-73B6-40F5-B655-7463DBC46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7" r="17041" b="73811"/>
          <a:stretch/>
        </p:blipFill>
        <p:spPr>
          <a:xfrm>
            <a:off x="547329" y="1782462"/>
            <a:ext cx="2315357" cy="2202615"/>
          </a:xfrm>
          <a:prstGeom prst="rect">
            <a:avLst/>
          </a:prstGeom>
          <a:ln w="3175">
            <a:solidFill>
              <a:srgbClr val="2F5597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총평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5DFCA6-1A5E-4D05-BB62-284DF7CC492C}"/>
              </a:ext>
            </a:extLst>
          </p:cNvPr>
          <p:cNvSpPr/>
          <p:nvPr/>
        </p:nvSpPr>
        <p:spPr>
          <a:xfrm>
            <a:off x="1585175" y="36979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결과 비교</a:t>
            </a:r>
            <a:endParaRPr lang="en-US" altLang="ko-KR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14F02D5-B54B-48AB-A81D-B0F1462FBCBF}"/>
              </a:ext>
            </a:extLst>
          </p:cNvPr>
          <p:cNvCxnSpPr>
            <a:cxnSpLocks/>
          </p:cNvCxnSpPr>
          <p:nvPr/>
        </p:nvCxnSpPr>
        <p:spPr>
          <a:xfrm>
            <a:off x="7438058" y="4581079"/>
            <a:ext cx="28143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E0A7D1B5-3891-4802-ACC7-BCD9A7B88154}"/>
              </a:ext>
            </a:extLst>
          </p:cNvPr>
          <p:cNvSpPr/>
          <p:nvPr/>
        </p:nvSpPr>
        <p:spPr>
          <a:xfrm>
            <a:off x="6043366" y="1560828"/>
            <a:ext cx="720436" cy="7126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D6B832-B232-4282-B6E5-B52EC458E1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95" y="1385456"/>
            <a:ext cx="1079695" cy="107969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98360F9-E16B-4336-BEDC-6933033C735E}"/>
              </a:ext>
            </a:extLst>
          </p:cNvPr>
          <p:cNvGrpSpPr/>
          <p:nvPr/>
        </p:nvGrpSpPr>
        <p:grpSpPr>
          <a:xfrm>
            <a:off x="5942773" y="4802123"/>
            <a:ext cx="1052609" cy="1052609"/>
            <a:chOff x="5886638" y="3107407"/>
            <a:chExt cx="1052609" cy="1052609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181EF43-FE00-4E97-9CBB-408B0381BB9A}"/>
                </a:ext>
              </a:extLst>
            </p:cNvPr>
            <p:cNvSpPr/>
            <p:nvPr/>
          </p:nvSpPr>
          <p:spPr>
            <a:xfrm>
              <a:off x="5933362" y="3178945"/>
              <a:ext cx="958917" cy="685516"/>
            </a:xfrm>
            <a:prstGeom prst="ellipse">
              <a:avLst/>
            </a:prstGeom>
            <a:solidFill>
              <a:srgbClr val="F18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022377F-D03E-4097-B938-BB2048C58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638" y="3107407"/>
              <a:ext cx="1052609" cy="1052609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5E0C799C-57D7-4A09-A79B-D72BBB06A682}"/>
                  </a:ext>
                </a:extLst>
              </p14:cNvPr>
              <p14:cNvContentPartPr/>
              <p14:nvPr/>
            </p14:nvContentPartPr>
            <p14:xfrm>
              <a:off x="6412822" y="4340458"/>
              <a:ext cx="240" cy="2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5E0C799C-57D7-4A09-A79B-D72BBB06A6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08742" y="4336378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0276574-58B3-47D5-9865-9B5034E3DDD5}"/>
              </a:ext>
            </a:extLst>
          </p:cNvPr>
          <p:cNvSpPr txBox="1"/>
          <p:nvPr/>
        </p:nvSpPr>
        <p:spPr>
          <a:xfrm>
            <a:off x="5933362" y="2291985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가시성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2B0AAD-6755-4D4B-8BC4-765A13607FD2}"/>
              </a:ext>
            </a:extLst>
          </p:cNvPr>
          <p:cNvSpPr txBox="1"/>
          <p:nvPr/>
        </p:nvSpPr>
        <p:spPr>
          <a:xfrm>
            <a:off x="5933363" y="4012838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이미지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03D4E4-E648-498B-94B3-B5CDF8B354E1}"/>
              </a:ext>
            </a:extLst>
          </p:cNvPr>
          <p:cNvSpPr txBox="1"/>
          <p:nvPr/>
        </p:nvSpPr>
        <p:spPr>
          <a:xfrm>
            <a:off x="5934772" y="5772366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kern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주목성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81B878-F3C3-4B04-AB5C-43D19EAD95F0}"/>
              </a:ext>
            </a:extLst>
          </p:cNvPr>
          <p:cNvSpPr txBox="1"/>
          <p:nvPr/>
        </p:nvSpPr>
        <p:spPr>
          <a:xfrm>
            <a:off x="7535382" y="1645654"/>
            <a:ext cx="3137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색상의 수를 줄이고</a:t>
            </a:r>
            <a:endParaRPr lang="en-US" altLang="ko-KR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ko-KR" altLang="en-US" kern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아이콘화하여</a:t>
            </a:r>
            <a:r>
              <a:rPr lang="ko-KR" altLang="en-US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눈에 띄게</a:t>
            </a:r>
            <a:r>
              <a:rPr lang="en-US" altLang="ko-KR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만들었다</a:t>
            </a:r>
            <a:r>
              <a:rPr lang="en-US" altLang="ko-KR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7416DE-8C43-4E38-A83D-EF2F4FB696DA}"/>
              </a:ext>
            </a:extLst>
          </p:cNvPr>
          <p:cNvSpPr txBox="1"/>
          <p:nvPr/>
        </p:nvSpPr>
        <p:spPr>
          <a:xfrm>
            <a:off x="7535382" y="3366507"/>
            <a:ext cx="3770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무채색의 기본 컬러에</a:t>
            </a:r>
            <a:r>
              <a:rPr lang="en-US" altLang="ko-KR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붉은색으로 강조해 </a:t>
            </a:r>
            <a:endParaRPr lang="en-US" altLang="ko-KR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ko-KR" altLang="en-US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브랜드 이미지를 강조했다</a:t>
            </a:r>
            <a:r>
              <a:rPr lang="en-US" altLang="ko-KR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3EC5D6-7E51-470D-99BE-0EBECE76FA08}"/>
              </a:ext>
            </a:extLst>
          </p:cNvPr>
          <p:cNvSpPr txBox="1"/>
          <p:nvPr/>
        </p:nvSpPr>
        <p:spPr>
          <a:xfrm>
            <a:off x="7535382" y="4998572"/>
            <a:ext cx="3073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컨텐츠들을 중앙 정렬해서 시선이</a:t>
            </a:r>
            <a:endParaRPr lang="en-US" altLang="ko-KR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ko-KR" altLang="en-US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분산되지 않게 주목성을 높였다</a:t>
            </a:r>
            <a:r>
              <a:rPr lang="en-US" altLang="ko-KR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DB5A35-E9A6-4B1C-8997-356D166F9D6E}"/>
              </a:ext>
            </a:extLst>
          </p:cNvPr>
          <p:cNvCxnSpPr>
            <a:cxnSpLocks/>
          </p:cNvCxnSpPr>
          <p:nvPr/>
        </p:nvCxnSpPr>
        <p:spPr>
          <a:xfrm>
            <a:off x="7438058" y="2886285"/>
            <a:ext cx="28143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3E7F0C36-2F3B-42CF-9F37-B48816BD4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8" name="그림 7" descr="전자기기, 모니터, 컴퓨터, 키보드이(가) 표시된 사진&#10;&#10;매우 높은 신뢰도로 생성된 설명">
            <a:extLst>
              <a:ext uri="{FF2B5EF4-FFF2-40B4-BE49-F238E27FC236}">
                <a16:creationId xmlns:a16="http://schemas.microsoft.com/office/drawing/2014/main" id="{DA990915-5241-4D01-89DC-814BDBAC10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24" y="2503891"/>
            <a:ext cx="4197571" cy="3227267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F94B770A-1CBD-4A7C-AA7D-BF9778ECAF91}"/>
              </a:ext>
            </a:extLst>
          </p:cNvPr>
          <p:cNvGrpSpPr/>
          <p:nvPr/>
        </p:nvGrpSpPr>
        <p:grpSpPr>
          <a:xfrm>
            <a:off x="5864952" y="2957750"/>
            <a:ext cx="1027327" cy="1027327"/>
            <a:chOff x="5864952" y="2957750"/>
            <a:chExt cx="1027327" cy="102732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A3204AA-BA7E-4A84-90D1-2DE3DC8DF7C9}"/>
                </a:ext>
              </a:extLst>
            </p:cNvPr>
            <p:cNvSpPr/>
            <p:nvPr/>
          </p:nvSpPr>
          <p:spPr>
            <a:xfrm>
              <a:off x="6248400" y="2972576"/>
              <a:ext cx="252663" cy="365032"/>
            </a:xfrm>
            <a:custGeom>
              <a:avLst/>
              <a:gdLst>
                <a:gd name="connsiteX0" fmla="*/ 0 w 220579"/>
                <a:gd name="connsiteY0" fmla="*/ 0 h 248629"/>
                <a:gd name="connsiteX1" fmla="*/ 220579 w 220579"/>
                <a:gd name="connsiteY1" fmla="*/ 0 h 248629"/>
                <a:gd name="connsiteX2" fmla="*/ 220579 w 220579"/>
                <a:gd name="connsiteY2" fmla="*/ 248629 h 248629"/>
                <a:gd name="connsiteX3" fmla="*/ 0 w 220579"/>
                <a:gd name="connsiteY3" fmla="*/ 248629 h 248629"/>
                <a:gd name="connsiteX4" fmla="*/ 0 w 220579"/>
                <a:gd name="connsiteY4" fmla="*/ 0 h 248629"/>
                <a:gd name="connsiteX0" fmla="*/ 0 w 220579"/>
                <a:gd name="connsiteY0" fmla="*/ 88232 h 336861"/>
                <a:gd name="connsiteX1" fmla="*/ 216569 w 220579"/>
                <a:gd name="connsiteY1" fmla="*/ 0 h 336861"/>
                <a:gd name="connsiteX2" fmla="*/ 220579 w 220579"/>
                <a:gd name="connsiteY2" fmla="*/ 336861 h 336861"/>
                <a:gd name="connsiteX3" fmla="*/ 0 w 220579"/>
                <a:gd name="connsiteY3" fmla="*/ 336861 h 336861"/>
                <a:gd name="connsiteX4" fmla="*/ 0 w 220579"/>
                <a:gd name="connsiteY4" fmla="*/ 88232 h 336861"/>
                <a:gd name="connsiteX0" fmla="*/ 0 w 220579"/>
                <a:gd name="connsiteY0" fmla="*/ 100286 h 348915"/>
                <a:gd name="connsiteX1" fmla="*/ 32084 w 220579"/>
                <a:gd name="connsiteY1" fmla="*/ 0 h 348915"/>
                <a:gd name="connsiteX2" fmla="*/ 216569 w 220579"/>
                <a:gd name="connsiteY2" fmla="*/ 12054 h 348915"/>
                <a:gd name="connsiteX3" fmla="*/ 220579 w 220579"/>
                <a:gd name="connsiteY3" fmla="*/ 348915 h 348915"/>
                <a:gd name="connsiteX4" fmla="*/ 0 w 220579"/>
                <a:gd name="connsiteY4" fmla="*/ 348915 h 348915"/>
                <a:gd name="connsiteX5" fmla="*/ 0 w 220579"/>
                <a:gd name="connsiteY5" fmla="*/ 100286 h 348915"/>
                <a:gd name="connsiteX0" fmla="*/ 0 w 220579"/>
                <a:gd name="connsiteY0" fmla="*/ 130531 h 379160"/>
                <a:gd name="connsiteX1" fmla="*/ 116305 w 220579"/>
                <a:gd name="connsiteY1" fmla="*/ 0 h 379160"/>
                <a:gd name="connsiteX2" fmla="*/ 216569 w 220579"/>
                <a:gd name="connsiteY2" fmla="*/ 42299 h 379160"/>
                <a:gd name="connsiteX3" fmla="*/ 220579 w 220579"/>
                <a:gd name="connsiteY3" fmla="*/ 379160 h 379160"/>
                <a:gd name="connsiteX4" fmla="*/ 0 w 220579"/>
                <a:gd name="connsiteY4" fmla="*/ 379160 h 379160"/>
                <a:gd name="connsiteX5" fmla="*/ 0 w 220579"/>
                <a:gd name="connsiteY5" fmla="*/ 130531 h 379160"/>
                <a:gd name="connsiteX0" fmla="*/ 0 w 220579"/>
                <a:gd name="connsiteY0" fmla="*/ 130531 h 379160"/>
                <a:gd name="connsiteX1" fmla="*/ 116305 w 220579"/>
                <a:gd name="connsiteY1" fmla="*/ 0 h 379160"/>
                <a:gd name="connsiteX2" fmla="*/ 216569 w 220579"/>
                <a:gd name="connsiteY2" fmla="*/ 42299 h 379160"/>
                <a:gd name="connsiteX3" fmla="*/ 220579 w 220579"/>
                <a:gd name="connsiteY3" fmla="*/ 379160 h 379160"/>
                <a:gd name="connsiteX4" fmla="*/ 0 w 220579"/>
                <a:gd name="connsiteY4" fmla="*/ 379160 h 379160"/>
                <a:gd name="connsiteX5" fmla="*/ 0 w 220579"/>
                <a:gd name="connsiteY5" fmla="*/ 130531 h 379160"/>
                <a:gd name="connsiteX0" fmla="*/ 0 w 220579"/>
                <a:gd name="connsiteY0" fmla="*/ 130756 h 379385"/>
                <a:gd name="connsiteX1" fmla="*/ 116305 w 220579"/>
                <a:gd name="connsiteY1" fmla="*/ 225 h 379385"/>
                <a:gd name="connsiteX2" fmla="*/ 216569 w 220579"/>
                <a:gd name="connsiteY2" fmla="*/ 42524 h 379385"/>
                <a:gd name="connsiteX3" fmla="*/ 220579 w 220579"/>
                <a:gd name="connsiteY3" fmla="*/ 379385 h 379385"/>
                <a:gd name="connsiteX4" fmla="*/ 0 w 220579"/>
                <a:gd name="connsiteY4" fmla="*/ 379385 h 379385"/>
                <a:gd name="connsiteX5" fmla="*/ 0 w 220579"/>
                <a:gd name="connsiteY5" fmla="*/ 130756 h 379385"/>
                <a:gd name="connsiteX0" fmla="*/ 0 w 252663"/>
                <a:gd name="connsiteY0" fmla="*/ 165321 h 379385"/>
                <a:gd name="connsiteX1" fmla="*/ 148389 w 252663"/>
                <a:gd name="connsiteY1" fmla="*/ 225 h 379385"/>
                <a:gd name="connsiteX2" fmla="*/ 248653 w 252663"/>
                <a:gd name="connsiteY2" fmla="*/ 42524 h 379385"/>
                <a:gd name="connsiteX3" fmla="*/ 252663 w 252663"/>
                <a:gd name="connsiteY3" fmla="*/ 379385 h 379385"/>
                <a:gd name="connsiteX4" fmla="*/ 32084 w 252663"/>
                <a:gd name="connsiteY4" fmla="*/ 379385 h 379385"/>
                <a:gd name="connsiteX5" fmla="*/ 0 w 252663"/>
                <a:gd name="connsiteY5" fmla="*/ 165321 h 379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663" h="379385">
                  <a:moveTo>
                    <a:pt x="0" y="165321"/>
                  </a:moveTo>
                  <a:cubicBezTo>
                    <a:pt x="37432" y="146597"/>
                    <a:pt x="-17380" y="62156"/>
                    <a:pt x="148389" y="225"/>
                  </a:cubicBezTo>
                  <a:cubicBezTo>
                    <a:pt x="193841" y="-2957"/>
                    <a:pt x="215232" y="28424"/>
                    <a:pt x="248653" y="42524"/>
                  </a:cubicBezTo>
                  <a:cubicBezTo>
                    <a:pt x="249990" y="154811"/>
                    <a:pt x="251326" y="267098"/>
                    <a:pt x="252663" y="379385"/>
                  </a:cubicBezTo>
                  <a:lnTo>
                    <a:pt x="32084" y="379385"/>
                  </a:lnTo>
                  <a:lnTo>
                    <a:pt x="0" y="165321"/>
                  </a:lnTo>
                  <a:close/>
                </a:path>
              </a:pathLst>
            </a:custGeom>
            <a:solidFill>
              <a:srgbClr val="8B0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B04D21B-DB64-48AD-A7F2-EEDF53968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4952" y="2957750"/>
              <a:ext cx="1027327" cy="1027327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414461C-E686-48B1-9C1C-423E0F66ED29}"/>
                </a:ext>
              </a:extLst>
            </p:cNvPr>
            <p:cNvSpPr/>
            <p:nvPr/>
          </p:nvSpPr>
          <p:spPr>
            <a:xfrm>
              <a:off x="6188242" y="3471413"/>
              <a:ext cx="372979" cy="4867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311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총평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5DFCA6-1A5E-4D05-BB62-284DF7CC492C}"/>
              </a:ext>
            </a:extLst>
          </p:cNvPr>
          <p:cNvSpPr/>
          <p:nvPr/>
        </p:nvSpPr>
        <p:spPr>
          <a:xfrm>
            <a:off x="1585175" y="36979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앞으로 보완할 점에 대하여</a:t>
            </a:r>
            <a:endParaRPr lang="en-US" altLang="ko-KR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1EE40D9F-FA7D-41D2-86D9-5DA948CCC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1CF8E93-10DE-4E7F-A688-839F54B907F5}" type="slidenum">
              <a:rPr lang="ko-KR" altLang="en-US" smtClean="0"/>
              <a:t>37</a:t>
            </a:fld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65059D3-94A3-4E0C-8C98-FC06860212F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DC9E5BE-8F50-4E15-A74E-06E68364D8A7}"/>
              </a:ext>
            </a:extLst>
          </p:cNvPr>
          <p:cNvCxnSpPr>
            <a:cxnSpLocks/>
          </p:cNvCxnSpPr>
          <p:nvPr/>
        </p:nvCxnSpPr>
        <p:spPr>
          <a:xfrm>
            <a:off x="5252406" y="4801189"/>
            <a:ext cx="28143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57E702FE-4AF4-466B-89D7-5B3F9B7ADB2E}"/>
                  </a:ext>
                </a:extLst>
              </p14:cNvPr>
              <p14:cNvContentPartPr/>
              <p14:nvPr/>
            </p14:nvContentPartPr>
            <p14:xfrm>
              <a:off x="4227170" y="4560568"/>
              <a:ext cx="240" cy="24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57E702FE-4AF4-466B-89D7-5B3F9B7ADB2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23090" y="4556488"/>
                <a:ext cx="7920" cy="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C81AC2D6-F20F-4B7F-BA7A-EDDC244DF2C2}"/>
              </a:ext>
            </a:extLst>
          </p:cNvPr>
          <p:cNvGrpSpPr/>
          <p:nvPr/>
        </p:nvGrpSpPr>
        <p:grpSpPr>
          <a:xfrm>
            <a:off x="3713828" y="1495626"/>
            <a:ext cx="1023616" cy="1478134"/>
            <a:chOff x="3713828" y="1495626"/>
            <a:chExt cx="1023616" cy="147813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EA6930-FBAF-4147-A58E-51C945463C84}"/>
                </a:ext>
              </a:extLst>
            </p:cNvPr>
            <p:cNvSpPr/>
            <p:nvPr/>
          </p:nvSpPr>
          <p:spPr>
            <a:xfrm>
              <a:off x="4073236" y="1496078"/>
              <a:ext cx="347376" cy="9214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D3EA605-1244-4DDE-AAD2-DD372930AA77}"/>
                </a:ext>
              </a:extLst>
            </p:cNvPr>
            <p:cNvSpPr/>
            <p:nvPr/>
          </p:nvSpPr>
          <p:spPr>
            <a:xfrm>
              <a:off x="4147127" y="2339006"/>
              <a:ext cx="157018" cy="154617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F1D5105-82DF-479A-B845-1F45087E1003}"/>
                </a:ext>
              </a:extLst>
            </p:cNvPr>
            <p:cNvGrpSpPr/>
            <p:nvPr/>
          </p:nvGrpSpPr>
          <p:grpSpPr>
            <a:xfrm>
              <a:off x="3713828" y="1495626"/>
              <a:ext cx="1023616" cy="1478134"/>
              <a:chOff x="3713828" y="1495626"/>
              <a:chExt cx="1023616" cy="1478134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E535DEEF-6134-47A3-AB8B-EFA78D2BE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3828" y="1495626"/>
                <a:ext cx="1023616" cy="1023616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C5BE9C5-89E5-48F3-A870-F9B6B00D89AD}"/>
                  </a:ext>
                </a:extLst>
              </p:cNvPr>
              <p:cNvSpPr txBox="1"/>
              <p:nvPr/>
            </p:nvSpPr>
            <p:spPr>
              <a:xfrm>
                <a:off x="3732480" y="2512095"/>
                <a:ext cx="9893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kern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이순신 돋움체 B" panose="02020603020101020101" pitchFamily="18" charset="-127"/>
                    <a:ea typeface="이순신 돋움체 B" panose="02020603020101020101" pitchFamily="18" charset="-127"/>
                  </a:rPr>
                  <a:t>반응형</a:t>
                </a:r>
                <a:endParaRPr lang="en-US" altLang="ko-KR" sz="2400" kern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</a:endParaRP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E9CC59-4254-4FB8-8B8B-B02B9EB96D2D}"/>
              </a:ext>
            </a:extLst>
          </p:cNvPr>
          <p:cNvGrpSpPr/>
          <p:nvPr/>
        </p:nvGrpSpPr>
        <p:grpSpPr>
          <a:xfrm>
            <a:off x="3749120" y="5117363"/>
            <a:ext cx="958917" cy="1336778"/>
            <a:chOff x="3749120" y="5117363"/>
            <a:chExt cx="958917" cy="133677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9D94549-156C-42E3-B376-FF958B00FF3D}"/>
                </a:ext>
              </a:extLst>
            </p:cNvPr>
            <p:cNvSpPr/>
            <p:nvPr/>
          </p:nvSpPr>
          <p:spPr>
            <a:xfrm>
              <a:off x="4237688" y="5273964"/>
              <a:ext cx="288131" cy="147781"/>
            </a:xfrm>
            <a:prstGeom prst="rect">
              <a:avLst/>
            </a:prstGeom>
            <a:solidFill>
              <a:srgbClr val="3C92C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1E80A98-881D-45EB-ABB4-BEC7A4E5CAEF}"/>
                </a:ext>
              </a:extLst>
            </p:cNvPr>
            <p:cNvSpPr/>
            <p:nvPr/>
          </p:nvSpPr>
          <p:spPr>
            <a:xfrm>
              <a:off x="4236033" y="5646357"/>
              <a:ext cx="288131" cy="147781"/>
            </a:xfrm>
            <a:prstGeom prst="rect">
              <a:avLst/>
            </a:prstGeom>
            <a:solidFill>
              <a:srgbClr val="3C92C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86553F0-8115-4F6F-A452-569820C18312}"/>
                </a:ext>
              </a:extLst>
            </p:cNvPr>
            <p:cNvGrpSpPr/>
            <p:nvPr/>
          </p:nvGrpSpPr>
          <p:grpSpPr>
            <a:xfrm>
              <a:off x="3749120" y="5117363"/>
              <a:ext cx="958917" cy="1336778"/>
              <a:chOff x="3749120" y="5117363"/>
              <a:chExt cx="958917" cy="133677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88E5116-65EC-47AB-9D62-7653125C4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8951" y="5117363"/>
                <a:ext cx="836438" cy="836438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53714E-5137-4640-A817-4FDD6CED27EF}"/>
                  </a:ext>
                </a:extLst>
              </p:cNvPr>
              <p:cNvSpPr txBox="1"/>
              <p:nvPr/>
            </p:nvSpPr>
            <p:spPr>
              <a:xfrm>
                <a:off x="3749120" y="5992476"/>
                <a:ext cx="9589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kern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이순신 돋움체 B" panose="02020603020101020101" pitchFamily="18" charset="-127"/>
                    <a:ea typeface="이순신 돋움체 B" panose="02020603020101020101" pitchFamily="18" charset="-127"/>
                  </a:rPr>
                  <a:t>데이터</a:t>
                </a:r>
                <a:endParaRPr lang="en-US" altLang="ko-KR" sz="2400" kern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</a:endParaRP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DAA8AF8-EE17-4938-BC6F-5CDEA18EBBE1}"/>
              </a:ext>
            </a:extLst>
          </p:cNvPr>
          <p:cNvSpPr txBox="1"/>
          <p:nvPr/>
        </p:nvSpPr>
        <p:spPr>
          <a:xfrm>
            <a:off x="5349730" y="1865764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반응형을 통해</a:t>
            </a:r>
            <a:endParaRPr lang="en-US" altLang="ko-KR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ko-KR" altLang="en-US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모바일 유저도 고려</a:t>
            </a:r>
            <a:endParaRPr lang="en-US" altLang="ko-KR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D3559E-E774-4EB7-9A11-BC934F53A930}"/>
              </a:ext>
            </a:extLst>
          </p:cNvPr>
          <p:cNvSpPr txBox="1"/>
          <p:nvPr/>
        </p:nvSpPr>
        <p:spPr>
          <a:xfrm>
            <a:off x="5349730" y="365971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동영상을 활용한 디자인</a:t>
            </a:r>
            <a:endParaRPr lang="en-US" altLang="ko-KR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138677-44B4-48D9-BB44-BE5F86EB5E19}"/>
              </a:ext>
            </a:extLst>
          </p:cNvPr>
          <p:cNvSpPr txBox="1"/>
          <p:nvPr/>
        </p:nvSpPr>
        <p:spPr>
          <a:xfrm>
            <a:off x="5349730" y="5350916"/>
            <a:ext cx="274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맞춤 화장품 찾기 서비스 보완</a:t>
            </a:r>
            <a:endParaRPr lang="en-US" altLang="ko-KR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79F8254-F431-48CF-9BF1-9D13C00EDAFA}"/>
              </a:ext>
            </a:extLst>
          </p:cNvPr>
          <p:cNvCxnSpPr>
            <a:cxnSpLocks/>
          </p:cNvCxnSpPr>
          <p:nvPr/>
        </p:nvCxnSpPr>
        <p:spPr>
          <a:xfrm>
            <a:off x="5252406" y="3106395"/>
            <a:ext cx="28143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941326-540C-47E4-863C-32958CEE9079}"/>
              </a:ext>
            </a:extLst>
          </p:cNvPr>
          <p:cNvGrpSpPr/>
          <p:nvPr/>
        </p:nvGrpSpPr>
        <p:grpSpPr>
          <a:xfrm>
            <a:off x="3732481" y="3408193"/>
            <a:ext cx="989373" cy="1286420"/>
            <a:chOff x="3732481" y="3408193"/>
            <a:chExt cx="989373" cy="12864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C3E6E3-7F17-49C2-999D-578B4E01ABB7}"/>
                </a:ext>
              </a:extLst>
            </p:cNvPr>
            <p:cNvSpPr txBox="1"/>
            <p:nvPr/>
          </p:nvSpPr>
          <p:spPr>
            <a:xfrm>
              <a:off x="3732481" y="4232948"/>
              <a:ext cx="9893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kern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</a:rPr>
                <a:t>동영상</a:t>
              </a:r>
              <a:endParaRPr lang="en-US" altLang="ko-KR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2F3CBD8-D61C-4C21-BC1D-7B0565EAE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1007" y="3408193"/>
              <a:ext cx="834381" cy="834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764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4753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 err="1">
                <a:solidFill>
                  <a:srgbClr val="404040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미샤</a:t>
            </a:r>
            <a:r>
              <a:rPr lang="ko-KR" altLang="en-US" sz="4000" dirty="0">
                <a:solidFill>
                  <a:srgbClr val="404040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홈페이지 리디자인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3D64CA-00A7-46A9-83D5-3A41E4312280}"/>
              </a:ext>
            </a:extLst>
          </p:cNvPr>
          <p:cNvSpPr txBox="1"/>
          <p:nvPr/>
        </p:nvSpPr>
        <p:spPr>
          <a:xfrm>
            <a:off x="5315189" y="3722257"/>
            <a:ext cx="1561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감사합니다</a:t>
            </a:r>
            <a:r>
              <a:rPr lang="en-US" altLang="ko-KR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16C47-C211-481F-9CFB-303A83A53C20}"/>
              </a:ext>
            </a:extLst>
          </p:cNvPr>
          <p:cNvSpPr txBox="1"/>
          <p:nvPr/>
        </p:nvSpPr>
        <p:spPr>
          <a:xfrm>
            <a:off x="2968867" y="2540400"/>
            <a:ext cx="62542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THANK YOU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D24A0D-1B2A-4DD8-8D3D-A74148755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A2772D-B358-48E3-B317-749DD5E315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6" b="57976"/>
          <a:stretch/>
        </p:blipFill>
        <p:spPr>
          <a:xfrm>
            <a:off x="11083310" y="46408"/>
            <a:ext cx="847229" cy="769326"/>
          </a:xfrm>
          <a:custGeom>
            <a:avLst/>
            <a:gdLst>
              <a:gd name="connsiteX0" fmla="*/ 0 w 847229"/>
              <a:gd name="connsiteY0" fmla="*/ 0 h 769326"/>
              <a:gd name="connsiteX1" fmla="*/ 847229 w 847229"/>
              <a:gd name="connsiteY1" fmla="*/ 0 h 769326"/>
              <a:gd name="connsiteX2" fmla="*/ 847229 w 847229"/>
              <a:gd name="connsiteY2" fmla="*/ 769326 h 769326"/>
              <a:gd name="connsiteX3" fmla="*/ 504632 w 847229"/>
              <a:gd name="connsiteY3" fmla="*/ 769326 h 769326"/>
              <a:gd name="connsiteX4" fmla="*/ 504632 w 847229"/>
              <a:gd name="connsiteY4" fmla="*/ 543796 h 769326"/>
              <a:gd name="connsiteX5" fmla="*/ 0 w 847229"/>
              <a:gd name="connsiteY5" fmla="*/ 543796 h 76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229" h="769326">
                <a:moveTo>
                  <a:pt x="0" y="0"/>
                </a:moveTo>
                <a:lnTo>
                  <a:pt x="847229" y="0"/>
                </a:lnTo>
                <a:lnTo>
                  <a:pt x="847229" y="769326"/>
                </a:lnTo>
                <a:lnTo>
                  <a:pt x="504632" y="769326"/>
                </a:lnTo>
                <a:lnTo>
                  <a:pt x="504632" y="543796"/>
                </a:lnTo>
                <a:lnTo>
                  <a:pt x="0" y="543796"/>
                </a:lnTo>
                <a:close/>
              </a:path>
            </a:pathLst>
          </a:cu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68D0639-E00C-47BC-9AC5-E5F6046F6A85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0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내, 벽, 테이블이(가) 표시된 사진&#10;&#10;높은 신뢰도로 생성된 설명">
            <a:extLst>
              <a:ext uri="{FF2B5EF4-FFF2-40B4-BE49-F238E27FC236}">
                <a16:creationId xmlns:a16="http://schemas.microsoft.com/office/drawing/2014/main" id="{E853DDA1-307B-418F-9C62-AB09E738D5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2" t="-1" r="24502" b="15681"/>
          <a:stretch/>
        </p:blipFill>
        <p:spPr>
          <a:xfrm>
            <a:off x="5969000" y="-1"/>
            <a:ext cx="6223000" cy="6858001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12336" y="2010398"/>
            <a:ext cx="3710633" cy="3753092"/>
          </a:xfrm>
        </p:spPr>
        <p:txBody>
          <a:bodyPr vert="horz" lIns="91440" tIns="45720" rIns="91440" bIns="45720">
            <a:normAutofit/>
          </a:bodyPr>
          <a:lstStyle/>
          <a:p>
            <a:pPr marL="514350" indent="-514350">
              <a:spcBef>
                <a:spcPts val="1500"/>
              </a:spcBef>
              <a:spcAft>
                <a:spcPts val="100"/>
              </a:spcAft>
              <a:buAutoNum type="arabicPeriod"/>
              <a:defRPr lang="ko-KR" altLang="en-US"/>
            </a:pPr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사이트 분석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marL="514350" indent="-514350">
              <a:spcBef>
                <a:spcPts val="1500"/>
              </a:spcBef>
              <a:spcAft>
                <a:spcPts val="100"/>
              </a:spcAft>
              <a:buAutoNum type="arabicPeriod"/>
              <a:defRPr lang="ko-KR" altLang="en-US"/>
            </a:pPr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타겟 및 컨셉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marL="514350" indent="-514350">
              <a:spcBef>
                <a:spcPts val="1500"/>
              </a:spcBef>
              <a:spcAft>
                <a:spcPts val="100"/>
              </a:spcAft>
              <a:buAutoNum type="arabicPeriod"/>
              <a:defRPr lang="ko-KR" altLang="en-US"/>
            </a:pPr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스케치 및 프로토타입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marL="514350" indent="-514350">
              <a:spcBef>
                <a:spcPts val="1500"/>
              </a:spcBef>
              <a:spcAft>
                <a:spcPts val="100"/>
              </a:spcAft>
              <a:buAutoNum type="arabicPeriod"/>
              <a:defRPr lang="ko-KR" altLang="en-US"/>
            </a:pPr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디자인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marL="514350" indent="-514350">
              <a:spcBef>
                <a:spcPts val="1500"/>
              </a:spcBef>
              <a:spcAft>
                <a:spcPts val="100"/>
              </a:spcAft>
              <a:buAutoNum type="arabicPeriod"/>
              <a:defRPr lang="ko-KR" altLang="en-US"/>
            </a:pPr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코딩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marL="514350" indent="-514350">
              <a:spcBef>
                <a:spcPts val="1500"/>
              </a:spcBef>
              <a:spcAft>
                <a:spcPts val="100"/>
              </a:spcAft>
              <a:buAutoNum type="arabicPeriod"/>
              <a:defRPr lang="ko-KR" altLang="en-US"/>
            </a:pPr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유효성 검사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marL="514350" indent="-514350">
              <a:spcBef>
                <a:spcPts val="1500"/>
              </a:spcBef>
              <a:spcAft>
                <a:spcPts val="100"/>
              </a:spcAft>
              <a:buAutoNum type="arabicPeriod"/>
              <a:defRPr lang="ko-KR" altLang="en-US"/>
            </a:pPr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총평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9454B1-BED1-4DBE-A04D-61AC820D1AD0}"/>
              </a:ext>
            </a:extLst>
          </p:cNvPr>
          <p:cNvSpPr txBox="1"/>
          <p:nvPr/>
        </p:nvSpPr>
        <p:spPr>
          <a:xfrm>
            <a:off x="1212336" y="646545"/>
            <a:ext cx="1047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목차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F0CA06-1B87-4DDF-B9A8-C1EA70B23228}"/>
              </a:ext>
            </a:extLst>
          </p:cNvPr>
          <p:cNvCxnSpPr/>
          <p:nvPr/>
        </p:nvCxnSpPr>
        <p:spPr>
          <a:xfrm>
            <a:off x="1212336" y="1293091"/>
            <a:ext cx="2179781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886970-9058-4945-A678-04CCB334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A92D28C-BE0A-4CBC-9A17-495CE25A3E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6" b="57976"/>
          <a:stretch/>
        </p:blipFill>
        <p:spPr>
          <a:xfrm>
            <a:off x="2302226" y="497756"/>
            <a:ext cx="847229" cy="769326"/>
          </a:xfrm>
          <a:custGeom>
            <a:avLst/>
            <a:gdLst>
              <a:gd name="connsiteX0" fmla="*/ 0 w 847229"/>
              <a:gd name="connsiteY0" fmla="*/ 0 h 769326"/>
              <a:gd name="connsiteX1" fmla="*/ 847229 w 847229"/>
              <a:gd name="connsiteY1" fmla="*/ 0 h 769326"/>
              <a:gd name="connsiteX2" fmla="*/ 847229 w 847229"/>
              <a:gd name="connsiteY2" fmla="*/ 769326 h 769326"/>
              <a:gd name="connsiteX3" fmla="*/ 504632 w 847229"/>
              <a:gd name="connsiteY3" fmla="*/ 769326 h 769326"/>
              <a:gd name="connsiteX4" fmla="*/ 504632 w 847229"/>
              <a:gd name="connsiteY4" fmla="*/ 543796 h 769326"/>
              <a:gd name="connsiteX5" fmla="*/ 0 w 847229"/>
              <a:gd name="connsiteY5" fmla="*/ 543796 h 76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229" h="769326">
                <a:moveTo>
                  <a:pt x="0" y="0"/>
                </a:moveTo>
                <a:lnTo>
                  <a:pt x="847229" y="0"/>
                </a:lnTo>
                <a:lnTo>
                  <a:pt x="847229" y="769326"/>
                </a:lnTo>
                <a:lnTo>
                  <a:pt x="504632" y="769326"/>
                </a:lnTo>
                <a:lnTo>
                  <a:pt x="504632" y="543796"/>
                </a:lnTo>
                <a:lnTo>
                  <a:pt x="0" y="543796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17EC6A9-80FC-4CD0-AE11-C4D90F587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66" y="4895240"/>
            <a:ext cx="5354823" cy="53548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E78B799-D5BB-4EF6-88F3-D66608B5A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926" y="4786358"/>
            <a:ext cx="5077158" cy="5077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2951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페르소나 분석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3D64CA-00A7-46A9-83D5-3A41E4312280}"/>
              </a:ext>
            </a:extLst>
          </p:cNvPr>
          <p:cNvSpPr txBox="1"/>
          <p:nvPr/>
        </p:nvSpPr>
        <p:spPr>
          <a:xfrm>
            <a:off x="4378222" y="3676077"/>
            <a:ext cx="34355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알라딘 홈페이지를 </a:t>
            </a:r>
            <a:r>
              <a:rPr lang="ko-KR" altLang="en-US" sz="2400" b="1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이용</a:t>
            </a:r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하는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ctr"/>
            <a:r>
              <a:rPr lang="ko-KR" altLang="en-US" sz="2400" b="1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사람들</a:t>
            </a:r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의 </a:t>
            </a:r>
            <a:r>
              <a:rPr lang="ko-KR" altLang="en-US" sz="2400" b="1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이야기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16C47-C211-481F-9CFB-303A83A53C20}"/>
              </a:ext>
            </a:extLst>
          </p:cNvPr>
          <p:cNvSpPr txBox="1"/>
          <p:nvPr/>
        </p:nvSpPr>
        <p:spPr>
          <a:xfrm>
            <a:off x="4581803" y="2494220"/>
            <a:ext cx="32319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WHO?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C8032-665A-49C2-9F64-02D82ADD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1E1EBC9-EA57-40D9-918D-3C69106E94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6" b="57976"/>
          <a:stretch/>
        </p:blipFill>
        <p:spPr>
          <a:xfrm>
            <a:off x="11083310" y="46408"/>
            <a:ext cx="847229" cy="769326"/>
          </a:xfrm>
          <a:custGeom>
            <a:avLst/>
            <a:gdLst>
              <a:gd name="connsiteX0" fmla="*/ 0 w 847229"/>
              <a:gd name="connsiteY0" fmla="*/ 0 h 769326"/>
              <a:gd name="connsiteX1" fmla="*/ 847229 w 847229"/>
              <a:gd name="connsiteY1" fmla="*/ 0 h 769326"/>
              <a:gd name="connsiteX2" fmla="*/ 847229 w 847229"/>
              <a:gd name="connsiteY2" fmla="*/ 769326 h 769326"/>
              <a:gd name="connsiteX3" fmla="*/ 504632 w 847229"/>
              <a:gd name="connsiteY3" fmla="*/ 769326 h 769326"/>
              <a:gd name="connsiteX4" fmla="*/ 504632 w 847229"/>
              <a:gd name="connsiteY4" fmla="*/ 543796 h 769326"/>
              <a:gd name="connsiteX5" fmla="*/ 0 w 847229"/>
              <a:gd name="connsiteY5" fmla="*/ 543796 h 76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229" h="769326">
                <a:moveTo>
                  <a:pt x="0" y="0"/>
                </a:moveTo>
                <a:lnTo>
                  <a:pt x="847229" y="0"/>
                </a:lnTo>
                <a:lnTo>
                  <a:pt x="847229" y="769326"/>
                </a:lnTo>
                <a:lnTo>
                  <a:pt x="504632" y="769326"/>
                </a:lnTo>
                <a:lnTo>
                  <a:pt x="504632" y="543796"/>
                </a:lnTo>
                <a:lnTo>
                  <a:pt x="0" y="543796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0E74FB6-E926-4F65-B26E-BEDB7B0117F8}"/>
              </a:ext>
            </a:extLst>
          </p:cNvPr>
          <p:cNvGrpSpPr/>
          <p:nvPr/>
        </p:nvGrpSpPr>
        <p:grpSpPr>
          <a:xfrm>
            <a:off x="494481" y="5375139"/>
            <a:ext cx="7028510" cy="1174282"/>
            <a:chOff x="498438" y="4011323"/>
            <a:chExt cx="7028510" cy="117428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4238A6E-8C1B-41AA-843F-6B8F25722B11}"/>
                </a:ext>
              </a:extLst>
            </p:cNvPr>
            <p:cNvGrpSpPr/>
            <p:nvPr/>
          </p:nvGrpSpPr>
          <p:grpSpPr>
            <a:xfrm>
              <a:off x="498438" y="4011323"/>
              <a:ext cx="7028510" cy="1174282"/>
              <a:chOff x="209688" y="2671401"/>
              <a:chExt cx="7028510" cy="1174282"/>
            </a:xfrm>
            <a:solidFill>
              <a:srgbClr val="8B052D"/>
            </a:solidFill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5A998DE1-A6A9-4674-9267-74EC59225495}"/>
                  </a:ext>
                </a:extLst>
              </p:cNvPr>
              <p:cNvSpPr/>
              <p:nvPr/>
            </p:nvSpPr>
            <p:spPr>
              <a:xfrm>
                <a:off x="209688" y="2671401"/>
                <a:ext cx="6769992" cy="117428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이등변 삼각형 21">
                <a:extLst>
                  <a:ext uri="{FF2B5EF4-FFF2-40B4-BE49-F238E27FC236}">
                    <a16:creationId xmlns:a16="http://schemas.microsoft.com/office/drawing/2014/main" id="{05944F7F-F8BC-4C51-A260-ED9ED97D7CFF}"/>
                  </a:ext>
                </a:extLst>
              </p:cNvPr>
              <p:cNvSpPr/>
              <p:nvPr/>
            </p:nvSpPr>
            <p:spPr>
              <a:xfrm rot="5400000">
                <a:off x="6949509" y="3206510"/>
                <a:ext cx="318859" cy="2585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B37C8B6-3895-431D-97B8-1C3584A3005F}"/>
                </a:ext>
              </a:extLst>
            </p:cNvPr>
            <p:cNvSpPr/>
            <p:nvPr/>
          </p:nvSpPr>
          <p:spPr>
            <a:xfrm>
              <a:off x="811580" y="4218494"/>
              <a:ext cx="5846912" cy="7851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2800" dirty="0">
                  <a:solidFill>
                    <a:schemeClr val="bg1"/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홈페이지가 조잡해 보여서 신뢰가 </a:t>
              </a:r>
              <a:r>
                <a:rPr lang="ko-KR" altLang="en-US" sz="2800" dirty="0" err="1">
                  <a:solidFill>
                    <a:schemeClr val="bg1"/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안가네요</a:t>
              </a:r>
              <a:r>
                <a:rPr lang="en-US" altLang="ko-KR" sz="2800" dirty="0">
                  <a:solidFill>
                    <a:schemeClr val="bg1"/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.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E705AC5-3147-4517-9635-278548D0667C}"/>
              </a:ext>
            </a:extLst>
          </p:cNvPr>
          <p:cNvGrpSpPr/>
          <p:nvPr/>
        </p:nvGrpSpPr>
        <p:grpSpPr>
          <a:xfrm>
            <a:off x="494481" y="4011323"/>
            <a:ext cx="7028510" cy="1174282"/>
            <a:chOff x="449339" y="5375140"/>
            <a:chExt cx="7028510" cy="117428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C24B774-AE79-430C-9538-60C702BBA10A}"/>
                </a:ext>
              </a:extLst>
            </p:cNvPr>
            <p:cNvGrpSpPr/>
            <p:nvPr/>
          </p:nvGrpSpPr>
          <p:grpSpPr>
            <a:xfrm>
              <a:off x="449339" y="5375140"/>
              <a:ext cx="7028510" cy="1174282"/>
              <a:chOff x="209688" y="2671401"/>
              <a:chExt cx="7028510" cy="1174282"/>
            </a:xfrm>
            <a:solidFill>
              <a:srgbClr val="8B052D"/>
            </a:solidFill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73C9EECB-6E68-4849-9628-5321D1E5971F}"/>
                  </a:ext>
                </a:extLst>
              </p:cNvPr>
              <p:cNvSpPr/>
              <p:nvPr/>
            </p:nvSpPr>
            <p:spPr>
              <a:xfrm>
                <a:off x="209688" y="2671401"/>
                <a:ext cx="6769992" cy="117428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이등변 삼각형 41">
                <a:extLst>
                  <a:ext uri="{FF2B5EF4-FFF2-40B4-BE49-F238E27FC236}">
                    <a16:creationId xmlns:a16="http://schemas.microsoft.com/office/drawing/2014/main" id="{860EBC95-5947-46E8-B883-617B22453F4A}"/>
                  </a:ext>
                </a:extLst>
              </p:cNvPr>
              <p:cNvSpPr/>
              <p:nvPr/>
            </p:nvSpPr>
            <p:spPr>
              <a:xfrm rot="5400000">
                <a:off x="6949509" y="3206510"/>
                <a:ext cx="318859" cy="2585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F5D54AF-8275-4DD5-B4D7-45CFA7979B48}"/>
                </a:ext>
              </a:extLst>
            </p:cNvPr>
            <p:cNvSpPr/>
            <p:nvPr/>
          </p:nvSpPr>
          <p:spPr>
            <a:xfrm>
              <a:off x="800045" y="5569706"/>
              <a:ext cx="6096000" cy="78175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2800" dirty="0" err="1">
                  <a:solidFill>
                    <a:schemeClr val="bg1"/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저한테</a:t>
              </a:r>
              <a:r>
                <a:rPr lang="ko-KR" altLang="en-US" sz="2800" dirty="0">
                  <a:solidFill>
                    <a:schemeClr val="bg1"/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 맞는 화장품을 알아보려고 홈페이지에 방문했어요</a:t>
              </a:r>
              <a:r>
                <a:rPr lang="en-US" altLang="ko-KR" sz="2800" dirty="0">
                  <a:solidFill>
                    <a:schemeClr val="bg1"/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.</a:t>
              </a:r>
              <a:endPara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CB235817-BDE3-4716-8BD8-2DB5288CD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60" y="1427246"/>
            <a:ext cx="5532815" cy="553281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C2CB241-99C8-4174-B2FF-5BC01DB88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351" y="1673108"/>
            <a:ext cx="5077158" cy="507715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0FDC98F-3B8B-41F4-A143-19E364C7BE58}"/>
              </a:ext>
            </a:extLst>
          </p:cNvPr>
          <p:cNvGrpSpPr/>
          <p:nvPr/>
        </p:nvGrpSpPr>
        <p:grpSpPr>
          <a:xfrm>
            <a:off x="498438" y="2671401"/>
            <a:ext cx="7028510" cy="1174282"/>
            <a:chOff x="209688" y="2671401"/>
            <a:chExt cx="7028510" cy="1174282"/>
          </a:xfrm>
          <a:solidFill>
            <a:srgbClr val="8B052D"/>
          </a:solidFill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2A91F22-9C96-4F30-9677-ADCF9397A7FF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B6168F0-57BD-4A9F-8B93-7EC0420A5158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4F3845-9C0B-431B-88DB-ADEE57243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329" y="1605238"/>
            <a:ext cx="6255031" cy="740583"/>
          </a:xfrm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김민아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( 20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세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/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여성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/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새내기 대학생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)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8F0FDF1-355C-4052-BBDA-3F2CAA563634}"/>
              </a:ext>
            </a:extLst>
          </p:cNvPr>
          <p:cNvSpPr txBox="1">
            <a:spLocks/>
          </p:cNvSpPr>
          <p:nvPr/>
        </p:nvSpPr>
        <p:spPr>
          <a:xfrm>
            <a:off x="836079" y="2859483"/>
            <a:ext cx="6255031" cy="836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ct val="0"/>
              </a:spcBef>
              <a:buNone/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화장품에 대한 관심은 있는데 화장품에 대해서 아는 게 별로 없어요</a:t>
            </a:r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53A5EB8-8E79-4FC3-A100-B664254BC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040" y="1786922"/>
            <a:ext cx="4762500" cy="4762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5B2968-1178-4B7B-B435-19B9D20938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583" y="1427246"/>
            <a:ext cx="4762500" cy="47625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243C4B-E6EB-455D-BD5A-77E5C201D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EAFA38-D2C9-43EA-9F73-42D0FD336359}"/>
              </a:ext>
            </a:extLst>
          </p:cNvPr>
          <p:cNvSpPr txBox="1"/>
          <p:nvPr/>
        </p:nvSpPr>
        <p:spPr>
          <a:xfrm>
            <a:off x="547329" y="203415"/>
            <a:ext cx="2951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페르소나 분석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437228-DE71-48F9-AEAE-F32AD907535E}"/>
              </a:ext>
            </a:extLst>
          </p:cNvPr>
          <p:cNvSpPr/>
          <p:nvPr/>
        </p:nvSpPr>
        <p:spPr>
          <a:xfrm>
            <a:off x="3498778" y="38904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 err="1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미샤</a:t>
            </a:r>
            <a:r>
              <a:rPr lang="ko-KR" altLang="en-US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홈페이지를 이용하는 사람들의 이야기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52D36BB-C109-4CCF-8D30-63293D8477C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42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0C996C58-D75C-4D1C-A3CF-62D650A0E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545" y="1404709"/>
            <a:ext cx="5594465" cy="559446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479B140-DB43-4D7E-9163-2F8E86A83512}"/>
              </a:ext>
            </a:extLst>
          </p:cNvPr>
          <p:cNvGrpSpPr/>
          <p:nvPr/>
        </p:nvGrpSpPr>
        <p:grpSpPr>
          <a:xfrm>
            <a:off x="449339" y="5375140"/>
            <a:ext cx="7028510" cy="1174282"/>
            <a:chOff x="209688" y="2671401"/>
            <a:chExt cx="7028510" cy="1174282"/>
          </a:xfrm>
          <a:solidFill>
            <a:srgbClr val="8B052D"/>
          </a:solidFill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CD93F45-CCAD-4260-90BE-643D3041AF0F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DDC8C93A-96DD-44B0-8E20-98C7FC51EC9A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4238A6E-8C1B-41AA-843F-6B8F25722B11}"/>
              </a:ext>
            </a:extLst>
          </p:cNvPr>
          <p:cNvGrpSpPr/>
          <p:nvPr/>
        </p:nvGrpSpPr>
        <p:grpSpPr>
          <a:xfrm>
            <a:off x="498438" y="4011323"/>
            <a:ext cx="7028510" cy="1174282"/>
            <a:chOff x="209688" y="2671401"/>
            <a:chExt cx="7028510" cy="1174282"/>
          </a:xfrm>
          <a:solidFill>
            <a:srgbClr val="8B052D"/>
          </a:solidFill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A998DE1-A6A9-4674-9267-74EC59225495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05944F7F-F8BC-4C51-A260-ED9ED97D7CFF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0FDC98F-3B8B-41F4-A143-19E364C7BE58}"/>
              </a:ext>
            </a:extLst>
          </p:cNvPr>
          <p:cNvGrpSpPr/>
          <p:nvPr/>
        </p:nvGrpSpPr>
        <p:grpSpPr>
          <a:xfrm>
            <a:off x="498438" y="2671401"/>
            <a:ext cx="7028510" cy="1174282"/>
            <a:chOff x="209688" y="2671401"/>
            <a:chExt cx="7028510" cy="1174282"/>
          </a:xfrm>
          <a:solidFill>
            <a:srgbClr val="8B052D"/>
          </a:solidFill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2A91F22-9C96-4F30-9677-ADCF9397A7FF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B6168F0-57BD-4A9F-8B93-7EC0420A5158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4F3845-9C0B-431B-88DB-ADEE57243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329" y="1605238"/>
            <a:ext cx="6255031" cy="740583"/>
          </a:xfrm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  <a:defRPr lang="ko-KR" altLang="en-US"/>
            </a:pPr>
            <a:r>
              <a:rPr lang="ko-KR" alt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박철수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( 27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세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/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남성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/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회사원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)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8F0FDF1-355C-4052-BBDA-3F2CAA563634}"/>
              </a:ext>
            </a:extLst>
          </p:cNvPr>
          <p:cNvSpPr txBox="1">
            <a:spLocks/>
          </p:cNvSpPr>
          <p:nvPr/>
        </p:nvSpPr>
        <p:spPr>
          <a:xfrm>
            <a:off x="836079" y="2859483"/>
            <a:ext cx="6255031" cy="8366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패션과 쇼핑을 좋아합니다</a:t>
            </a:r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화장품으로 제</a:t>
            </a:r>
            <a:endParaRPr lang="en-US" altLang="ko-KR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marL="0" indent="0">
              <a:spcBef>
                <a:spcPct val="0"/>
              </a:spcBef>
              <a:buNone/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자신을 가꾸는 것이 즐거워요</a:t>
            </a:r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37C8B6-3895-431D-97B8-1C3584A3005F}"/>
              </a:ext>
            </a:extLst>
          </p:cNvPr>
          <p:cNvSpPr/>
          <p:nvPr/>
        </p:nvSpPr>
        <p:spPr>
          <a:xfrm>
            <a:off x="800045" y="4218990"/>
            <a:ext cx="5846912" cy="782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저에게 맞는 남성용 화장품을 찾기 위해 홈페이지에 방문했습니다</a:t>
            </a:r>
            <a:r>
              <a:rPr lang="en-US" altLang="ko-KR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0B7752-607A-4C8A-978B-284B50AEC802}"/>
              </a:ext>
            </a:extLst>
          </p:cNvPr>
          <p:cNvSpPr/>
          <p:nvPr/>
        </p:nvSpPr>
        <p:spPr>
          <a:xfrm>
            <a:off x="800045" y="5569706"/>
            <a:ext cx="6096000" cy="78284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그런데 주로 여성 화장품이 메인이라 남성용 화장품을 찾기 어려웠습니다</a:t>
            </a:r>
            <a:r>
              <a:rPr lang="en-US" altLang="ko-KR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243C4B-E6EB-455D-BD5A-77E5C201D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EAFA38-D2C9-43EA-9F73-42D0FD336359}"/>
              </a:ext>
            </a:extLst>
          </p:cNvPr>
          <p:cNvSpPr txBox="1"/>
          <p:nvPr/>
        </p:nvSpPr>
        <p:spPr>
          <a:xfrm>
            <a:off x="547329" y="203415"/>
            <a:ext cx="2951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페르소나 분석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437228-DE71-48F9-AEAE-F32AD907535E}"/>
              </a:ext>
            </a:extLst>
          </p:cNvPr>
          <p:cNvSpPr/>
          <p:nvPr/>
        </p:nvSpPr>
        <p:spPr>
          <a:xfrm>
            <a:off x="3498778" y="38904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 err="1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미샤</a:t>
            </a:r>
            <a:r>
              <a:rPr lang="ko-KR" altLang="en-US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홈페이지를 이용하는 사람들의 이야기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52D36BB-C109-4CCF-8D30-63293D8477C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167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31868522-8F15-457D-99C4-2163CB8D68F3}"/>
              </a:ext>
            </a:extLst>
          </p:cNvPr>
          <p:cNvSpPr/>
          <p:nvPr/>
        </p:nvSpPr>
        <p:spPr>
          <a:xfrm>
            <a:off x="7970498" y="1595798"/>
            <a:ext cx="3981358" cy="3981356"/>
          </a:xfrm>
          <a:prstGeom prst="ellipse">
            <a:avLst/>
          </a:prstGeom>
          <a:solidFill>
            <a:srgbClr val="8B0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3510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사이트 분석 결과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6F5290F-3FCA-4228-A304-A98785CCE5D6}"/>
              </a:ext>
            </a:extLst>
          </p:cNvPr>
          <p:cNvSpPr txBox="1"/>
          <p:nvPr/>
        </p:nvSpPr>
        <p:spPr>
          <a:xfrm>
            <a:off x="8504872" y="3392800"/>
            <a:ext cx="2954655" cy="1255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정돈된 그리드</a:t>
            </a:r>
            <a:endParaRPr lang="en-US" altLang="ko-KR" sz="2800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메뉴에 대한 가독성  </a:t>
            </a:r>
            <a:endParaRPr lang="en-US" altLang="ko-KR" sz="2800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브랜드 정체성 표현</a:t>
            </a:r>
            <a:endParaRPr lang="en-US" altLang="ko-KR" sz="2800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26084-2AD4-4020-BB27-6C32F77CDF85}"/>
              </a:ext>
            </a:extLst>
          </p:cNvPr>
          <p:cNvSpPr txBox="1"/>
          <p:nvPr/>
        </p:nvSpPr>
        <p:spPr>
          <a:xfrm>
            <a:off x="538263" y="3392800"/>
            <a:ext cx="2685351" cy="1255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브랜드에 비해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신뢰도가 떨어지는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홈페이지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8D9186-095D-4A1A-AD7E-1206AA84FE49}"/>
              </a:ext>
            </a:extLst>
          </p:cNvPr>
          <p:cNvSpPr txBox="1"/>
          <p:nvPr/>
        </p:nvSpPr>
        <p:spPr>
          <a:xfrm>
            <a:off x="3914650" y="3392800"/>
            <a:ext cx="2986715" cy="1255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그리드와 레이아웃이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어수선하고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,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강조성이 떨어짐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10F972-75D8-41AD-A9DE-FE6FF53F5529}"/>
              </a:ext>
            </a:extLst>
          </p:cNvPr>
          <p:cNvSpPr txBox="1"/>
          <p:nvPr/>
        </p:nvSpPr>
        <p:spPr>
          <a:xfrm>
            <a:off x="573368" y="2460594"/>
            <a:ext cx="261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PROBLEM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8A3B7F-0AE6-49DB-88FA-10B1F0EA64FA}"/>
              </a:ext>
            </a:extLst>
          </p:cNvPr>
          <p:cNvSpPr txBox="1"/>
          <p:nvPr/>
        </p:nvSpPr>
        <p:spPr>
          <a:xfrm>
            <a:off x="4468644" y="2460594"/>
            <a:ext cx="1878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CAUSE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98C5A5-18D8-46F0-B928-992097E17F82}"/>
              </a:ext>
            </a:extLst>
          </p:cNvPr>
          <p:cNvSpPr txBox="1"/>
          <p:nvPr/>
        </p:nvSpPr>
        <p:spPr>
          <a:xfrm>
            <a:off x="8600226" y="2460594"/>
            <a:ext cx="2721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dirty="0">
                <a:solidFill>
                  <a:schemeClr val="bg1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SOLUTION</a:t>
            </a:r>
            <a:endParaRPr lang="ko-KR" altLang="en-US" sz="4000" dirty="0">
              <a:solidFill>
                <a:schemeClr val="bg1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D65B249-C64B-43EA-8210-B00203B8B795}"/>
              </a:ext>
            </a:extLst>
          </p:cNvPr>
          <p:cNvCxnSpPr>
            <a:cxnSpLocks/>
          </p:cNvCxnSpPr>
          <p:nvPr/>
        </p:nvCxnSpPr>
        <p:spPr>
          <a:xfrm>
            <a:off x="620618" y="3146372"/>
            <a:ext cx="248925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F068717-6744-427F-A001-79E9AF84B622}"/>
              </a:ext>
            </a:extLst>
          </p:cNvPr>
          <p:cNvCxnSpPr>
            <a:cxnSpLocks/>
          </p:cNvCxnSpPr>
          <p:nvPr/>
        </p:nvCxnSpPr>
        <p:spPr>
          <a:xfrm>
            <a:off x="4061164" y="3146372"/>
            <a:ext cx="248925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B414B5D-8770-42A5-A315-3796D95BAB9F}"/>
              </a:ext>
            </a:extLst>
          </p:cNvPr>
          <p:cNvCxnSpPr>
            <a:cxnSpLocks/>
          </p:cNvCxnSpPr>
          <p:nvPr/>
        </p:nvCxnSpPr>
        <p:spPr>
          <a:xfrm>
            <a:off x="8687650" y="3146372"/>
            <a:ext cx="248925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BAE59BF-5AB2-43E0-9E0F-1BB05C24B36C}"/>
              </a:ext>
            </a:extLst>
          </p:cNvPr>
          <p:cNvSpPr/>
          <p:nvPr/>
        </p:nvSpPr>
        <p:spPr>
          <a:xfrm>
            <a:off x="7151110" y="3144758"/>
            <a:ext cx="701964" cy="96381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F27507-D834-4858-8DDC-6870D742CE03}"/>
              </a:ext>
            </a:extLst>
          </p:cNvPr>
          <p:cNvSpPr/>
          <p:nvPr/>
        </p:nvSpPr>
        <p:spPr>
          <a:xfrm>
            <a:off x="310926" y="1805300"/>
            <a:ext cx="3085958" cy="3562350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n w="952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EE7A02-9638-4021-B241-24628ED9F4AC}"/>
              </a:ext>
            </a:extLst>
          </p:cNvPr>
          <p:cNvSpPr/>
          <p:nvPr/>
        </p:nvSpPr>
        <p:spPr>
          <a:xfrm>
            <a:off x="3841393" y="1805300"/>
            <a:ext cx="3085958" cy="3562350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n w="952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38A82B-89D1-4AEA-834D-591E2310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DDA6683F-13AD-4E10-863D-9CA44C9E0CE2}"/>
              </a:ext>
            </a:extLst>
          </p:cNvPr>
          <p:cNvSpPr/>
          <p:nvPr/>
        </p:nvSpPr>
        <p:spPr>
          <a:xfrm>
            <a:off x="11190426" y="3852976"/>
            <a:ext cx="269101" cy="327650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4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타겟 및 컨셉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3D64CA-00A7-46A9-83D5-3A41E4312280}"/>
              </a:ext>
            </a:extLst>
          </p:cNvPr>
          <p:cNvSpPr txBox="1"/>
          <p:nvPr/>
        </p:nvSpPr>
        <p:spPr>
          <a:xfrm>
            <a:off x="4092093" y="3676077"/>
            <a:ext cx="4007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어떻게 </a:t>
            </a:r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문제를 해결하여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ctr"/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홈페이지를 리디자인 할 것인가</a:t>
            </a:r>
            <a:r>
              <a:rPr lang="en-US" altLang="ko-KR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16C47-C211-481F-9CFB-303A83A53C20}"/>
              </a:ext>
            </a:extLst>
          </p:cNvPr>
          <p:cNvSpPr txBox="1"/>
          <p:nvPr/>
        </p:nvSpPr>
        <p:spPr>
          <a:xfrm>
            <a:off x="4494600" y="2494220"/>
            <a:ext cx="32028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HOW?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06BDC2-0946-469D-A299-A61425AEE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50135A-2BB9-41FA-BE88-5D2E7504CE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6" b="57976"/>
          <a:stretch/>
        </p:blipFill>
        <p:spPr>
          <a:xfrm>
            <a:off x="11083310" y="46408"/>
            <a:ext cx="847229" cy="769326"/>
          </a:xfrm>
          <a:custGeom>
            <a:avLst/>
            <a:gdLst>
              <a:gd name="connsiteX0" fmla="*/ 0 w 847229"/>
              <a:gd name="connsiteY0" fmla="*/ 0 h 769326"/>
              <a:gd name="connsiteX1" fmla="*/ 847229 w 847229"/>
              <a:gd name="connsiteY1" fmla="*/ 0 h 769326"/>
              <a:gd name="connsiteX2" fmla="*/ 847229 w 847229"/>
              <a:gd name="connsiteY2" fmla="*/ 769326 h 769326"/>
              <a:gd name="connsiteX3" fmla="*/ 504632 w 847229"/>
              <a:gd name="connsiteY3" fmla="*/ 769326 h 769326"/>
              <a:gd name="connsiteX4" fmla="*/ 504632 w 847229"/>
              <a:gd name="connsiteY4" fmla="*/ 543796 h 769326"/>
              <a:gd name="connsiteX5" fmla="*/ 0 w 847229"/>
              <a:gd name="connsiteY5" fmla="*/ 543796 h 76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229" h="769326">
                <a:moveTo>
                  <a:pt x="0" y="0"/>
                </a:moveTo>
                <a:lnTo>
                  <a:pt x="847229" y="0"/>
                </a:lnTo>
                <a:lnTo>
                  <a:pt x="847229" y="769326"/>
                </a:lnTo>
                <a:lnTo>
                  <a:pt x="504632" y="769326"/>
                </a:lnTo>
                <a:lnTo>
                  <a:pt x="504632" y="543796"/>
                </a:lnTo>
                <a:lnTo>
                  <a:pt x="0" y="54379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0339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3048</TotalTime>
  <Words>673</Words>
  <Application>Microsoft Office PowerPoint</Application>
  <PresentationFormat>와이드스크린</PresentationFormat>
  <Paragraphs>236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나눔고딕</vt:lpstr>
      <vt:lpstr>나눔명조</vt:lpstr>
      <vt:lpstr>맑은 고딕</vt:lpstr>
      <vt:lpstr>이순신 돋움체 B</vt:lpstr>
      <vt:lpstr>이순신 돋움체 M</vt:lpstr>
      <vt:lpstr>Arial</vt:lpstr>
      <vt:lpstr>Office 테마</vt:lpstr>
      <vt:lpstr>미샤 홈페이지  리디자인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사이트 기획(알라딘)</dc:title>
  <dc:creator>이단비</dc:creator>
  <cp:lastModifiedBy>이단비</cp:lastModifiedBy>
  <cp:revision>355</cp:revision>
  <dcterms:created xsi:type="dcterms:W3CDTF">2017-08-30T00:13:45Z</dcterms:created>
  <dcterms:modified xsi:type="dcterms:W3CDTF">2017-10-24T06:23:52Z</dcterms:modified>
  <cp:version>0906.0100.01</cp:version>
</cp:coreProperties>
</file>